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handoutMasterIdLst>
    <p:handoutMasterId r:id="rId18"/>
  </p:handoutMasterIdLst>
  <p:sldIdLst>
    <p:sldId id="256" r:id="rId3"/>
    <p:sldId id="257" r:id="rId4"/>
    <p:sldId id="258" r:id="rId5"/>
    <p:sldId id="259" r:id="rId6"/>
    <p:sldId id="278" r:id="rId8"/>
    <p:sldId id="260" r:id="rId9"/>
    <p:sldId id="279" r:id="rId10"/>
    <p:sldId id="280" r:id="rId11"/>
    <p:sldId id="285" r:id="rId12"/>
    <p:sldId id="295" r:id="rId13"/>
    <p:sldId id="287" r:id="rId14"/>
    <p:sldId id="298" r:id="rId15"/>
    <p:sldId id="299" r:id="rId16"/>
    <p:sldId id="271"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8FC2"/>
    <a:srgbClr val="FE90AB"/>
    <a:srgbClr val="623E4E"/>
    <a:srgbClr val="8593C2"/>
    <a:srgbClr val="FDEFF3"/>
    <a:srgbClr val="FBF6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107" d="100"/>
          <a:sy n="107" d="100"/>
        </p:scale>
        <p:origin x="869" y="72"/>
      </p:cViewPr>
      <p:guideLst>
        <p:guide orient="horz" pos="2328"/>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Placeholder Gambar Slide 1"/>
          <p:cNvSpPr/>
          <p:nvPr>
            <p:ph type="sldImg" idx="2"/>
          </p:nvPr>
        </p:nvSpPr>
        <p:spPr/>
      </p:sp>
      <p:sp>
        <p:nvSpPr>
          <p:cNvPr id="3" name="Placeholder Teks 2"/>
          <p:cNvSpPr/>
          <p:nvPr>
            <p:ph type="body" idx="3"/>
          </p:nvPr>
        </p:nvSpPr>
        <p:spPr/>
        <p:txBody>
          <a:bodyPr/>
          <a:p>
            <a:endParaRPr lang="id-ID"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DEFF3"/>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l="17593" t="6869" r="17593" b="12192"/>
          <a:stretch>
            <a:fillRect/>
          </a:stretch>
        </p:blipFill>
        <p:spPr>
          <a:xfrm>
            <a:off x="-4727" y="978263"/>
            <a:ext cx="9148727" cy="4165237"/>
          </a:xfrm>
          <a:prstGeom prst="rect">
            <a:avLst/>
          </a:prstGeom>
        </p:spPr>
      </p:pic>
      <p:pic>
        <p:nvPicPr>
          <p:cNvPr id="5" name="图片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464597" y="-689723"/>
            <a:ext cx="3211032" cy="2676615"/>
          </a:xfrm>
          <a:prstGeom prst="rect">
            <a:avLst/>
          </a:prstGeom>
        </p:spPr>
      </p:pic>
      <p:pic>
        <p:nvPicPr>
          <p:cNvPr id="8" name="图片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1209341" y="-1116420"/>
            <a:ext cx="3888746" cy="324153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273844"/>
            <a:ext cx="5800725" cy="4358879"/>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b="16773"/>
          <a:stretch>
            <a:fillRect/>
          </a:stretch>
        </p:blipFill>
        <p:spPr>
          <a:xfrm>
            <a:off x="0" y="2765298"/>
            <a:ext cx="9144000" cy="2378202"/>
          </a:xfrm>
          <a:prstGeom prst="rect">
            <a:avLst/>
          </a:prstGeom>
        </p:spPr>
      </p:pic>
      <p:pic>
        <p:nvPicPr>
          <p:cNvPr id="4" name="图片 3"/>
          <p:cNvPicPr>
            <a:picLocks noChangeAspect="1"/>
          </p:cNvPicPr>
          <p:nvPr userDrawn="1"/>
        </p:nvPicPr>
        <p:blipFill rotWithShape="1">
          <a:blip r:embed="rId3">
            <a:extLst>
              <a:ext uri="{28A0092B-C50C-407E-A947-70E740481C1C}">
                <a14:useLocalDpi xmlns:a14="http://schemas.microsoft.com/office/drawing/2010/main" val="0"/>
              </a:ext>
            </a:extLst>
          </a:blip>
          <a:srcRect t="25768" r="16557"/>
          <a:stretch>
            <a:fillRect/>
          </a:stretch>
        </p:blipFill>
        <p:spPr>
          <a:xfrm>
            <a:off x="6464597" y="0"/>
            <a:ext cx="2679403" cy="1986892"/>
          </a:xfrm>
          <a:prstGeom prst="rect">
            <a:avLst/>
          </a:prstGeom>
        </p:spPr>
      </p:pic>
      <p:pic>
        <p:nvPicPr>
          <p:cNvPr id="5" name="图片 4"/>
          <p:cNvPicPr>
            <a:picLocks noChangeAspect="1"/>
          </p:cNvPicPr>
          <p:nvPr userDrawn="1"/>
        </p:nvPicPr>
        <p:blipFill rotWithShape="1">
          <a:blip r:embed="rId3">
            <a:extLst>
              <a:ext uri="{28A0092B-C50C-407E-A947-70E740481C1C}">
                <a14:useLocalDpi xmlns:a14="http://schemas.microsoft.com/office/drawing/2010/main" val="0"/>
              </a:ext>
            </a:extLst>
          </a:blip>
          <a:srcRect l="4955" t="34441" r="31098" b="4263"/>
          <a:stretch>
            <a:fillRect/>
          </a:stretch>
        </p:blipFill>
        <p:spPr>
          <a:xfrm flipH="1">
            <a:off x="-3" y="0"/>
            <a:ext cx="2486723" cy="1986891"/>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b="16773"/>
          <a:stretch>
            <a:fillRect/>
          </a:stretch>
        </p:blipFill>
        <p:spPr>
          <a:xfrm>
            <a:off x="0" y="2765298"/>
            <a:ext cx="9144000" cy="2378202"/>
          </a:xfrm>
          <a:prstGeom prst="rect">
            <a:avLst/>
          </a:prstGeom>
        </p:spPr>
      </p:pic>
      <p:pic>
        <p:nvPicPr>
          <p:cNvPr id="4" name="图片 3"/>
          <p:cNvPicPr>
            <a:picLocks noChangeAspect="1"/>
          </p:cNvPicPr>
          <p:nvPr userDrawn="1"/>
        </p:nvPicPr>
        <p:blipFill rotWithShape="1">
          <a:blip r:embed="rId3">
            <a:extLst>
              <a:ext uri="{28A0092B-C50C-407E-A947-70E740481C1C}">
                <a14:useLocalDpi xmlns:a14="http://schemas.microsoft.com/office/drawing/2010/main" val="0"/>
              </a:ext>
            </a:extLst>
          </a:blip>
          <a:srcRect t="25768" r="16557"/>
          <a:stretch>
            <a:fillRect/>
          </a:stretch>
        </p:blipFill>
        <p:spPr>
          <a:xfrm>
            <a:off x="6464597" y="0"/>
            <a:ext cx="2679403" cy="1986892"/>
          </a:xfrm>
          <a:prstGeom prst="rect">
            <a:avLst/>
          </a:prstGeom>
        </p:spPr>
      </p:pic>
      <p:pic>
        <p:nvPicPr>
          <p:cNvPr id="5" name="图片 4"/>
          <p:cNvPicPr>
            <a:picLocks noChangeAspect="1"/>
          </p:cNvPicPr>
          <p:nvPr userDrawn="1"/>
        </p:nvPicPr>
        <p:blipFill rotWithShape="1">
          <a:blip r:embed="rId3">
            <a:extLst>
              <a:ext uri="{28A0092B-C50C-407E-A947-70E740481C1C}">
                <a14:useLocalDpi xmlns:a14="http://schemas.microsoft.com/office/drawing/2010/main" val="0"/>
              </a:ext>
            </a:extLst>
          </a:blip>
          <a:srcRect l="4955" t="34441" r="31098" b="4263"/>
          <a:stretch>
            <a:fillRect/>
          </a:stretch>
        </p:blipFill>
        <p:spPr>
          <a:xfrm flipH="1">
            <a:off x="-3" y="0"/>
            <a:ext cx="2486723" cy="1986891"/>
          </a:xfrm>
          <a:prstGeom prst="rect">
            <a:avLst/>
          </a:prstGeom>
        </p:spPr>
      </p:pic>
      <p:sp>
        <p:nvSpPr>
          <p:cNvPr id="8" name="Picture Placeholder 7"/>
          <p:cNvSpPr>
            <a:spLocks noGrp="1"/>
          </p:cNvSpPr>
          <p:nvPr>
            <p:ph type="pic" sz="quarter" idx="14"/>
          </p:nvPr>
        </p:nvSpPr>
        <p:spPr>
          <a:xfrm>
            <a:off x="977940" y="1489843"/>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9" name="Picture Placeholder 7"/>
          <p:cNvSpPr>
            <a:spLocks noGrp="1"/>
          </p:cNvSpPr>
          <p:nvPr>
            <p:ph type="pic" sz="quarter" idx="15"/>
          </p:nvPr>
        </p:nvSpPr>
        <p:spPr>
          <a:xfrm>
            <a:off x="3405960" y="3100151"/>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0" name="Picture Placeholder 7"/>
          <p:cNvSpPr>
            <a:spLocks noGrp="1"/>
          </p:cNvSpPr>
          <p:nvPr>
            <p:ph type="pic" sz="quarter" idx="16"/>
          </p:nvPr>
        </p:nvSpPr>
        <p:spPr>
          <a:xfrm>
            <a:off x="5847731" y="1489066"/>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11" name="矩形 10"/>
          <p:cNvSpPr/>
          <p:nvPr userDrawn="1"/>
        </p:nvSpPr>
        <p:spPr>
          <a:xfrm>
            <a:off x="3405960" y="1489066"/>
            <a:ext cx="2332078"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userDrawn="1"/>
        </p:nvSpPr>
        <p:spPr>
          <a:xfrm>
            <a:off x="977940" y="3111379"/>
            <a:ext cx="2332078" cy="15153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userDrawn="1"/>
        </p:nvSpPr>
        <p:spPr>
          <a:xfrm>
            <a:off x="5847732" y="3100150"/>
            <a:ext cx="2332078" cy="15153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b="16773"/>
          <a:stretch>
            <a:fillRect/>
          </a:stretch>
        </p:blipFill>
        <p:spPr>
          <a:xfrm>
            <a:off x="0" y="2765298"/>
            <a:ext cx="9144000" cy="2378202"/>
          </a:xfrm>
          <a:prstGeom prst="rect">
            <a:avLst/>
          </a:prstGeom>
        </p:spPr>
      </p:pic>
      <p:pic>
        <p:nvPicPr>
          <p:cNvPr id="3" name="图片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0"/>
            <a:ext cx="1621536" cy="1621536"/>
          </a:xfrm>
          <a:prstGeom prst="rect">
            <a:avLst/>
          </a:prstGeom>
        </p:spPr>
      </p:pic>
      <p:sp>
        <p:nvSpPr>
          <p:cNvPr id="4" name="Picture Placeholder 7"/>
          <p:cNvSpPr>
            <a:spLocks noGrp="1"/>
          </p:cNvSpPr>
          <p:nvPr>
            <p:ph type="pic" sz="quarter" idx="14"/>
          </p:nvPr>
        </p:nvSpPr>
        <p:spPr>
          <a:xfrm>
            <a:off x="977940" y="1489843"/>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5" name="Picture Placeholder 7"/>
          <p:cNvSpPr>
            <a:spLocks noGrp="1"/>
          </p:cNvSpPr>
          <p:nvPr>
            <p:ph type="pic" sz="quarter" idx="15"/>
          </p:nvPr>
        </p:nvSpPr>
        <p:spPr>
          <a:xfrm>
            <a:off x="3405960" y="3100151"/>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6" name="Picture Placeholder 7"/>
          <p:cNvSpPr>
            <a:spLocks noGrp="1"/>
          </p:cNvSpPr>
          <p:nvPr>
            <p:ph type="pic" sz="quarter" idx="16"/>
          </p:nvPr>
        </p:nvSpPr>
        <p:spPr>
          <a:xfrm>
            <a:off x="5847731" y="1489066"/>
            <a:ext cx="2332079"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a:p>
        </p:txBody>
      </p:sp>
      <p:sp>
        <p:nvSpPr>
          <p:cNvPr id="2" name="矩形 1"/>
          <p:cNvSpPr/>
          <p:nvPr userDrawn="1"/>
        </p:nvSpPr>
        <p:spPr>
          <a:xfrm>
            <a:off x="3405960" y="1489066"/>
            <a:ext cx="2332078" cy="151539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userDrawn="1"/>
        </p:nvSpPr>
        <p:spPr>
          <a:xfrm>
            <a:off x="977940" y="3111379"/>
            <a:ext cx="2332078" cy="15153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5847732" y="3100150"/>
            <a:ext cx="2332078" cy="15153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286000"/>
            <a:ext cx="9144000" cy="285750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369219"/>
            <a:ext cx="3886200" cy="3263504"/>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1878806"/>
            <a:ext cx="3868340"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1878806"/>
            <a:ext cx="3887391" cy="2763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1E5C27C9-20D3-4470-A148-A34F35057952}"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369ECD8-A40B-4F6D-B6FA-45768BD840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6F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ea typeface="Arial" panose="020B0604020202020204" pitchFamily="34" charset="0"/>
              </a:defRPr>
            </a:lvl1pPr>
          </a:lstStyle>
          <a:p>
            <a:fld id="{1E5C27C9-20D3-4470-A148-A34F35057952}"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ea typeface="Arial" panose="020B0604020202020204" pitchFamily="34" charset="0"/>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ea typeface="Arial" panose="020B0604020202020204" pitchFamily="34" charset="0"/>
              </a:defRPr>
            </a:lvl1pPr>
          </a:lstStyle>
          <a:p>
            <a:fld id="{1369ECD8-A40B-4F6D-B6FA-45768BD84043}"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685800" rtl="0" eaLnBrk="1" latinLnBrk="0" hangingPunct="1">
        <a:lnSpc>
          <a:spcPct val="90000"/>
        </a:lnSpc>
        <a:spcBef>
          <a:spcPct val="0"/>
        </a:spcBef>
        <a:buNone/>
        <a:defRPr sz="3300" kern="1200">
          <a:solidFill>
            <a:schemeClr val="tx1"/>
          </a:solidFill>
          <a:latin typeface="+mj-lt"/>
          <a:ea typeface="Arial" panose="020B0604020202020204" pitchFamily="34" charset="0"/>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Arial" panose="020B0604020202020204" pitchFamily="34" charset="0"/>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Arial" panose="020B0604020202020204" pitchFamily="34" charset="0"/>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Arial" panose="020B0604020202020204" pitchFamily="34" charset="0"/>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55054" y="-37036"/>
            <a:ext cx="5143500" cy="5143500"/>
          </a:xfrm>
          <a:prstGeom prst="rect">
            <a:avLst/>
          </a:prstGeom>
        </p:spPr>
      </p:pic>
      <p:sp>
        <p:nvSpPr>
          <p:cNvPr id="7" name="文本框 6"/>
          <p:cNvSpPr txBox="1"/>
          <p:nvPr/>
        </p:nvSpPr>
        <p:spPr>
          <a:xfrm>
            <a:off x="1844301" y="630317"/>
            <a:ext cx="5927837" cy="1337945"/>
          </a:xfrm>
          <a:prstGeom prst="rect">
            <a:avLst/>
          </a:prstGeom>
          <a:noFill/>
        </p:spPr>
        <p:txBody>
          <a:bodyPr wrap="square" rtlCol="0">
            <a:spAutoFit/>
          </a:bodyPr>
          <a:lstStyle/>
          <a:p>
            <a:pPr algn="ctr"/>
            <a:r>
              <a:rPr lang="id-ID" altLang="en-US" sz="4050" b="1">
                <a:solidFill>
                  <a:srgbClr val="8593C2"/>
                </a:solidFill>
                <a:latin typeface="Berlin Sans FB Demi" panose="020E0802020502020306" charset="0"/>
                <a:ea typeface="+mj-ea"/>
                <a:cs typeface="Berlin Sans FB Demi" panose="020E0802020502020306" charset="0"/>
              </a:rPr>
              <a:t>Diksi (Pilihan Kata) </a:t>
            </a:r>
            <a:endParaRPr lang="id-ID" altLang="en-US" sz="4050" b="1">
              <a:solidFill>
                <a:srgbClr val="8593C2"/>
              </a:solidFill>
              <a:latin typeface="Berlin Sans FB Demi" panose="020E0802020502020306" charset="0"/>
              <a:ea typeface="+mj-ea"/>
              <a:cs typeface="Berlin Sans FB Demi" panose="020E0802020502020306" charset="0"/>
            </a:endParaRPr>
          </a:p>
          <a:p>
            <a:pPr algn="ctr"/>
            <a:r>
              <a:rPr lang="id-ID" altLang="en-US" sz="4050" b="1">
                <a:solidFill>
                  <a:srgbClr val="8593C2"/>
                </a:solidFill>
                <a:latin typeface="Berlin Sans FB Demi" panose="020E0802020502020306" charset="0"/>
                <a:ea typeface="+mj-ea"/>
                <a:cs typeface="Berlin Sans FB Demi" panose="020E0802020502020306" charset="0"/>
              </a:rPr>
              <a:t>&amp; Makna Kata </a:t>
            </a:r>
            <a:endParaRPr lang="id-ID" altLang="en-US" sz="4050" b="1">
              <a:solidFill>
                <a:srgbClr val="8593C2"/>
              </a:solidFill>
              <a:latin typeface="Berlin Sans FB Demi" panose="020E0802020502020306" charset="0"/>
              <a:ea typeface="+mj-ea"/>
              <a:cs typeface="Berlin Sans FB Demi" panose="020E0802020502020306" charset="0"/>
            </a:endParaRPr>
          </a:p>
        </p:txBody>
      </p:sp>
      <p:sp>
        <p:nvSpPr>
          <p:cNvPr id="11" name="椭圆 10"/>
          <p:cNvSpPr/>
          <p:nvPr/>
        </p:nvSpPr>
        <p:spPr>
          <a:xfrm>
            <a:off x="1849900" y="2108662"/>
            <a:ext cx="351052" cy="351052"/>
          </a:xfrm>
          <a:prstGeom prst="ellipse">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2200910" y="2108835"/>
            <a:ext cx="4872990" cy="1076325"/>
          </a:xfrm>
          <a:prstGeom prst="rect">
            <a:avLst/>
          </a:prstGeom>
          <a:noFill/>
          <a:ln>
            <a:noFill/>
          </a:ln>
        </p:spPr>
        <p:txBody>
          <a:bodyPr wrap="square">
            <a:spAutoFit/>
          </a:bodyPr>
          <a:lstStyle>
            <a:lvl1pPr>
              <a:defRPr sz="1300">
                <a:solidFill>
                  <a:schemeClr val="tx1"/>
                </a:solidFill>
                <a:latin typeface="Arial" panose="020B0604020202020204" pitchFamily="34" charset="0"/>
                <a:ea typeface="Microsoft YaHei" panose="020B0503020204020204" pitchFamily="34" charset="-122"/>
              </a:defRPr>
            </a:lvl1pPr>
            <a:lvl2pPr marL="742950" indent="-285750">
              <a:defRPr sz="1300">
                <a:solidFill>
                  <a:schemeClr val="tx1"/>
                </a:solidFill>
                <a:latin typeface="Arial" panose="020B0604020202020204" pitchFamily="34" charset="0"/>
                <a:ea typeface="Microsoft YaHei" panose="020B0503020204020204" pitchFamily="34" charset="-122"/>
              </a:defRPr>
            </a:lvl2pPr>
            <a:lvl3pPr marL="1143000" indent="-228600">
              <a:defRPr sz="1300">
                <a:solidFill>
                  <a:schemeClr val="tx1"/>
                </a:solidFill>
                <a:latin typeface="Arial" panose="020B0604020202020204" pitchFamily="34" charset="0"/>
                <a:ea typeface="Microsoft YaHei" panose="020B0503020204020204" pitchFamily="34" charset="-122"/>
              </a:defRPr>
            </a:lvl3pPr>
            <a:lvl4pPr marL="1600200" indent="-228600">
              <a:defRPr sz="1300">
                <a:solidFill>
                  <a:schemeClr val="tx1"/>
                </a:solidFill>
                <a:latin typeface="Arial" panose="020B0604020202020204" pitchFamily="34" charset="0"/>
                <a:ea typeface="Microsoft YaHei" panose="020B0503020204020204" pitchFamily="34" charset="-122"/>
              </a:defRPr>
            </a:lvl4pPr>
            <a:lvl5pPr marL="2057400" indent="-228600">
              <a:defRPr sz="1300">
                <a:solidFill>
                  <a:schemeClr val="tx1"/>
                </a:solidFill>
                <a:latin typeface="Arial" panose="020B0604020202020204" pitchFamily="34" charset="0"/>
                <a:ea typeface="Microsoft YaHei"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9pPr>
          </a:lstStyle>
          <a:p>
            <a:pPr defTabSz="514350" fontAlgn="base">
              <a:spcBef>
                <a:spcPct val="0"/>
              </a:spcBef>
              <a:spcAft>
                <a:spcPct val="0"/>
              </a:spcAft>
              <a:tabLst>
                <a:tab pos="2149475" algn="l"/>
              </a:tabLst>
            </a:pPr>
            <a:r>
              <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rPr>
              <a:t>Disusun Oleh Kelompok 4 : </a:t>
            </a:r>
            <a:endPar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endParaRPr>
          </a:p>
          <a:p>
            <a:pPr defTabSz="514350" fontAlgn="base">
              <a:spcBef>
                <a:spcPct val="0"/>
              </a:spcBef>
              <a:spcAft>
                <a:spcPct val="0"/>
              </a:spcAft>
              <a:tabLst>
                <a:tab pos="2149475" algn="l"/>
              </a:tabLst>
            </a:pPr>
            <a:r>
              <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rPr>
              <a:t>Mazida Rizka dan Siti Kamariah</a:t>
            </a:r>
            <a:endPar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endParaRPr>
          </a:p>
          <a:p>
            <a:pPr defTabSz="514350" fontAlgn="base">
              <a:spcBef>
                <a:spcPct val="0"/>
              </a:spcBef>
              <a:spcAft>
                <a:spcPct val="0"/>
              </a:spcAft>
              <a:tabLst>
                <a:tab pos="2149475" algn="l"/>
              </a:tabLst>
            </a:pPr>
            <a:r>
              <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rPr>
              <a:t> </a:t>
            </a:r>
            <a:endPar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endParaRPr>
          </a:p>
          <a:p>
            <a:pPr defTabSz="514350" fontAlgn="base">
              <a:spcBef>
                <a:spcPct val="0"/>
              </a:spcBef>
              <a:spcAft>
                <a:spcPct val="0"/>
              </a:spcAft>
              <a:tabLst>
                <a:tab pos="2149475" algn="l"/>
              </a:tabLst>
            </a:pPr>
            <a:r>
              <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rPr>
              <a:t>Dosen Pengampu : Muhammad Jaidie, M.Pd </a:t>
            </a:r>
            <a:endParaRPr lang="id-ID" altLang="zh-CN" sz="1600">
              <a:solidFill>
                <a:schemeClr val="bg1">
                  <a:lumMod val="50000"/>
                </a:schemeClr>
              </a:solidFill>
              <a:latin typeface="Century Gothic" panose="020B0502020202020204" charset="0"/>
              <a:ea typeface="+mn-ea"/>
              <a:cs typeface="Century Gothic" panose="020B0502020202020204" charset="0"/>
              <a:sym typeface="Calibri" panose="020F0502020204030204" pitchFamily="34" charset="0"/>
            </a:endParaRPr>
          </a:p>
        </p:txBody>
      </p:sp>
      <p:sp>
        <p:nvSpPr>
          <p:cNvPr id="13" name="椭圆 12"/>
          <p:cNvSpPr/>
          <p:nvPr/>
        </p:nvSpPr>
        <p:spPr>
          <a:xfrm>
            <a:off x="1844120" y="2721560"/>
            <a:ext cx="351052" cy="351052"/>
          </a:xfrm>
          <a:prstGeom prst="ellipse">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Kotak Teks 1"/>
          <p:cNvSpPr txBox="1"/>
          <p:nvPr/>
        </p:nvSpPr>
        <p:spPr>
          <a:xfrm>
            <a:off x="2311400" y="320675"/>
            <a:ext cx="4733290" cy="460375"/>
          </a:xfrm>
          <a:prstGeom prst="rect">
            <a:avLst/>
          </a:prstGeom>
          <a:noFill/>
        </p:spPr>
        <p:txBody>
          <a:bodyPr wrap="square" rtlCol="0">
            <a:spAutoFit/>
          </a:bodyPr>
          <a:p>
            <a:r>
              <a:rPr lang="id-ID" altLang="en-US" sz="2400">
                <a:solidFill>
                  <a:schemeClr val="accent1"/>
                </a:solidFill>
                <a:latin typeface="Bahnschrift SemiCondensed" panose="020B0502040204020203" charset="0"/>
                <a:cs typeface="Bahnschrift SemiCondensed" panose="020B0502040204020203" charset="0"/>
              </a:rPr>
              <a:t>Makna Kata Umum dan Khusus</a:t>
            </a:r>
            <a:endParaRPr lang="id-ID" altLang="en-US" sz="2400">
              <a:solidFill>
                <a:schemeClr val="accent1"/>
              </a:solidFill>
              <a:latin typeface="Bahnschrift SemiCondensed" panose="020B0502040204020203" charset="0"/>
              <a:cs typeface="Bahnschrift SemiCondensed" panose="020B0502040204020203" charset="0"/>
            </a:endParaRPr>
          </a:p>
        </p:txBody>
      </p:sp>
      <p:sp>
        <p:nvSpPr>
          <p:cNvPr id="3" name="Kotak Teks 2"/>
          <p:cNvSpPr txBox="1"/>
          <p:nvPr/>
        </p:nvSpPr>
        <p:spPr>
          <a:xfrm>
            <a:off x="514350" y="873125"/>
            <a:ext cx="8115300" cy="4123055"/>
          </a:xfrm>
          <a:prstGeom prst="rect">
            <a:avLst/>
          </a:prstGeom>
          <a:solidFill>
            <a:schemeClr val="accent2">
              <a:lumMod val="20000"/>
              <a:lumOff val="80000"/>
              <a:alpha val="90000"/>
            </a:schemeClr>
          </a:solidFill>
        </p:spPr>
        <p:txBody>
          <a:bodyPr wrap="square" rtlCol="0">
            <a:spAutoFit/>
          </a:bodyPr>
          <a:p>
            <a:pPr marL="285750" indent="-285750">
              <a:buClr>
                <a:srgbClr val="FE90AB"/>
              </a:buClr>
              <a:buFont typeface="Arial" panose="020B0604020202020204" pitchFamily="34" charset="0"/>
              <a:buChar char="•"/>
            </a:pPr>
            <a:r>
              <a:rPr lang="id-ID" altLang="en-US"/>
              <a:t>	</a:t>
            </a:r>
            <a:r>
              <a:rPr lang="id-ID" altLang="en-US" sz="2000" b="1">
                <a:solidFill>
                  <a:schemeClr val="accent2"/>
                </a:solidFill>
                <a:latin typeface="Bahnschrift SemiCondensed" panose="020B0502040204020203" charset="0"/>
                <a:cs typeface="Bahnschrift SemiCondensed" panose="020B0502040204020203" charset="0"/>
              </a:rPr>
              <a:t>Kata Khusus</a:t>
            </a:r>
            <a:r>
              <a:rPr lang="id-ID" altLang="en-US" sz="1600" b="1">
                <a:solidFill>
                  <a:schemeClr val="accent2"/>
                </a:solidFill>
                <a:latin typeface="Bahnschrift SemiCondensed" panose="020B0502040204020203" charset="0"/>
                <a:cs typeface="Bahnschrift SemiCondensed" panose="020B0502040204020203" charset="0"/>
              </a:rPr>
              <a:t> </a:t>
            </a:r>
            <a:endParaRPr lang="id-ID" altLang="en-US" sz="1600" b="1">
              <a:solidFill>
                <a:schemeClr val="accent2"/>
              </a:solidFill>
              <a:latin typeface="Bahnschrift SemiCondensed" panose="020B0502040204020203" charset="0"/>
              <a:cs typeface="Bahnschrift SemiCondensed" panose="020B0502040204020203" charset="0"/>
            </a:endParaRPr>
          </a:p>
          <a:p>
            <a:r>
              <a:rPr lang="id-ID" altLang="en-US" sz="1600" b="1">
                <a:solidFill>
                  <a:schemeClr val="accent2"/>
                </a:solidFill>
                <a:latin typeface="Calibri Light" panose="020F0302020204030204" pitchFamily="34" charset="0"/>
                <a:cs typeface="Calibri Light" panose="020F0302020204030204" pitchFamily="34" charset="0"/>
              </a:rPr>
              <a:t>     Kata khusus adalah kata yang dipakai dalam penyusunan kalimat yang memiliki makna terbatas, lebih spesifik, dan cakupannya sempit. Artinya, kata khusus menjelaskan sesuatu baik benda, tempat, waktu, bentuk, peristiwa dan seterusnya secara spesifik serta tidak dapat diperluas lagi. Sebab itulah, kata khusus bisa lebih memudahkan pembaca memahami makna pesan yang disampaikan dibandingkan.</a:t>
            </a:r>
            <a:endParaRPr lang="id-ID" altLang="en-US" sz="1600" b="1">
              <a:solidFill>
                <a:schemeClr val="accent2"/>
              </a:solidFill>
              <a:latin typeface="Calibri Light" panose="020F0302020204030204" pitchFamily="34" charset="0"/>
              <a:cs typeface="Calibri Light" panose="020F0302020204030204" pitchFamily="34" charset="0"/>
            </a:endParaRPr>
          </a:p>
          <a:p>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	</a:t>
            </a:r>
            <a:r>
              <a:rPr lang="id-ID" altLang="en-US" b="1">
                <a:solidFill>
                  <a:schemeClr val="accent2"/>
                </a:solidFill>
                <a:latin typeface="Bahnschrift SemiCondensed" panose="020B0502040204020203" charset="0"/>
                <a:cs typeface="Bahnschrift SemiCondensed" panose="020B0502040204020203" charset="0"/>
              </a:rPr>
              <a:t>Contoh Kata Umum dan Kata Khusus </a:t>
            </a:r>
            <a:endParaRPr lang="id-ID" altLang="en-US" b="1">
              <a:solidFill>
                <a:schemeClr val="accent2"/>
              </a:solidFill>
              <a:latin typeface="Bahnschrift SemiCondensed" panose="020B0502040204020203" charset="0"/>
              <a:cs typeface="Bahnschrift SemiCondensed" panose="020B0502040204020203" charset="0"/>
            </a:endParaRPr>
          </a:p>
          <a:p>
            <a:r>
              <a:rPr lang="id-ID" altLang="en-US" sz="1600" b="1">
                <a:solidFill>
                  <a:schemeClr val="accent2"/>
                </a:solidFill>
                <a:latin typeface="Calibri Light" panose="020F0302020204030204" pitchFamily="34" charset="0"/>
                <a:cs typeface="Calibri Light" panose="020F0302020204030204" pitchFamily="34" charset="0"/>
              </a:rPr>
              <a:t>1.	Kata Umum : melihat</a:t>
            </a:r>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Kata khusus : menengok, menyaksikan, melirik, memandang, memelototi, mengamati dan memperhatikan</a:t>
            </a:r>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2.	Kata umum : mendatangi</a:t>
            </a:r>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Kata khusus : mampir, singgah, berkunjung</a:t>
            </a:r>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3.	Kata umum : bunga</a:t>
            </a:r>
            <a:endParaRPr lang="id-ID" altLang="en-US" sz="1600" b="1">
              <a:solidFill>
                <a:schemeClr val="accent2"/>
              </a:solidFill>
              <a:latin typeface="Calibri Light" panose="020F0302020204030204" pitchFamily="34" charset="0"/>
              <a:cs typeface="Calibri Light" panose="020F0302020204030204" pitchFamily="34" charset="0"/>
            </a:endParaRPr>
          </a:p>
          <a:p>
            <a:r>
              <a:rPr lang="id-ID" altLang="en-US" sz="1600" b="1">
                <a:solidFill>
                  <a:schemeClr val="accent2"/>
                </a:solidFill>
                <a:latin typeface="Calibri Light" panose="020F0302020204030204" pitchFamily="34" charset="0"/>
                <a:cs typeface="Calibri Light" panose="020F0302020204030204" pitchFamily="34" charset="0"/>
              </a:rPr>
              <a:t>Kata khusus : anggrek , mawar, lily, tulip, lavender, melati, seruni</a:t>
            </a:r>
            <a:endParaRPr lang="id-ID" altLang="en-US" sz="1600" b="1">
              <a:solidFill>
                <a:schemeClr val="accent2"/>
              </a:solidFill>
              <a:latin typeface="Calibri Light" panose="020F0302020204030204" pitchFamily="34" charset="0"/>
              <a:cs typeface="Calibri Light" panose="020F0302020204030204" pitchFamily="34" charset="0"/>
            </a:endParaRPr>
          </a:p>
          <a:p>
            <a:endParaRPr lang="id-ID" altLang="en-US" sz="1600" b="1">
              <a:solidFill>
                <a:schemeClr val="accent2"/>
              </a:solidFill>
              <a:latin typeface="Calibri Light" panose="020F0302020204030204" pitchFamily="34" charset="0"/>
              <a:cs typeface="Calibri Light" panose="020F03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61"/>
          <p:cNvSpPr txBox="1"/>
          <p:nvPr/>
        </p:nvSpPr>
        <p:spPr>
          <a:xfrm>
            <a:off x="1957705" y="457835"/>
            <a:ext cx="5303520" cy="46037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pPr algn="ctr"/>
            <a:r>
              <a:rPr lang="id-ID" altLang="zh-CN" sz="2400">
                <a:solidFill>
                  <a:schemeClr val="accent1"/>
                </a:solidFill>
                <a:latin typeface="Bahnschrift SemiBold" panose="020B0502040204020203" charset="0"/>
                <a:ea typeface="+mj-ea"/>
                <a:cs typeface="Bahnschrift SemiBold" panose="020B0502040204020203" charset="0"/>
              </a:rPr>
              <a:t>D. Makna Kata Konkret dan Abstrak</a:t>
            </a:r>
            <a:endParaRPr lang="id-ID" altLang="zh-CN" sz="2400">
              <a:solidFill>
                <a:schemeClr val="accent1"/>
              </a:solidFill>
              <a:latin typeface="Bahnschrift SemiBold" panose="020B0502040204020203" charset="0"/>
              <a:ea typeface="+mj-ea"/>
              <a:cs typeface="Bahnschrift SemiBold" panose="020B0502040204020203" charset="0"/>
            </a:endParaRPr>
          </a:p>
        </p:txBody>
      </p:sp>
      <p:cxnSp>
        <p:nvCxnSpPr>
          <p:cNvPr id="55" name="直接连接符 54"/>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5430682" y="1411364"/>
            <a:ext cx="3317884" cy="2782022"/>
            <a:chOff x="5346029" y="1411364"/>
            <a:chExt cx="3317884" cy="2782022"/>
          </a:xfrm>
          <a:blipFill>
            <a:blip r:embed="rId1"/>
            <a:stretch>
              <a:fillRect/>
            </a:stretch>
          </a:blipFill>
        </p:grpSpPr>
        <p:sp>
          <p:nvSpPr>
            <p:cNvPr id="4" name="任意多边形: 形状 3"/>
            <p:cNvSpPr/>
            <p:nvPr/>
          </p:nvSpPr>
          <p:spPr>
            <a:xfrm>
              <a:off x="7284039" y="1411364"/>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6" name="任意多边形: 形状 5"/>
            <p:cNvSpPr/>
            <p:nvPr/>
          </p:nvSpPr>
          <p:spPr>
            <a:xfrm>
              <a:off x="6315034" y="1411364"/>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7" name="任意多边形: 形状 6"/>
            <p:cNvSpPr/>
            <p:nvPr/>
          </p:nvSpPr>
          <p:spPr>
            <a:xfrm>
              <a:off x="6797680"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9" name="任意多边形: 形状 8"/>
            <p:cNvSpPr/>
            <p:nvPr/>
          </p:nvSpPr>
          <p:spPr>
            <a:xfrm>
              <a:off x="7766685"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10" name="任意多边形: 形状 9"/>
            <p:cNvSpPr/>
            <p:nvPr/>
          </p:nvSpPr>
          <p:spPr>
            <a:xfrm>
              <a:off x="7284039"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12" name="任意多边形: 形状 11"/>
            <p:cNvSpPr/>
            <p:nvPr/>
          </p:nvSpPr>
          <p:spPr>
            <a:xfrm>
              <a:off x="6315034"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16" name="任意多边形: 形状 15"/>
            <p:cNvSpPr/>
            <p:nvPr/>
          </p:nvSpPr>
          <p:spPr>
            <a:xfrm>
              <a:off x="5830532"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17" name="任意多边形: 形状 16"/>
            <p:cNvSpPr/>
            <p:nvPr/>
          </p:nvSpPr>
          <p:spPr>
            <a:xfrm>
              <a:off x="5346029"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grpSp>
      <p:sp>
        <p:nvSpPr>
          <p:cNvPr id="21" name="矩形 20"/>
          <p:cNvSpPr/>
          <p:nvPr/>
        </p:nvSpPr>
        <p:spPr>
          <a:xfrm>
            <a:off x="810204" y="898679"/>
            <a:ext cx="3056255" cy="460375"/>
          </a:xfrm>
          <a:prstGeom prst="rect">
            <a:avLst/>
          </a:prstGeom>
        </p:spPr>
        <p:txBody>
          <a:bodyPr wrap="none">
            <a:spAutoFit/>
          </a:bodyPr>
          <a:lstStyle/>
          <a:p>
            <a:pPr marL="342900" indent="-342900">
              <a:buFont typeface="Arial" panose="020B0604020202020204" pitchFamily="34" charset="0"/>
              <a:buChar char="•"/>
            </a:pPr>
            <a:r>
              <a:rPr lang="id-ID" altLang="zh-CN" sz="2400" b="1" kern="100">
                <a:solidFill>
                  <a:schemeClr val="accent1"/>
                </a:solidFill>
                <a:latin typeface="Calibri Light" panose="020F0302020204030204" pitchFamily="34" charset="0"/>
                <a:cs typeface="Calibri Light" panose="020F0302020204030204" pitchFamily="34" charset="0"/>
              </a:rPr>
              <a:t>Makna Kata Konkret </a:t>
            </a:r>
            <a:endParaRPr lang="id-ID" altLang="zh-CN" sz="2400" b="1" kern="100">
              <a:solidFill>
                <a:schemeClr val="accent1"/>
              </a:solidFill>
              <a:latin typeface="Calibri Light" panose="020F0302020204030204" pitchFamily="34" charset="0"/>
              <a:cs typeface="Calibri Light" panose="020F0302020204030204" pitchFamily="34" charset="0"/>
            </a:endParaRPr>
          </a:p>
        </p:txBody>
      </p:sp>
      <p:sp>
        <p:nvSpPr>
          <p:cNvPr id="22" name="矩形 21"/>
          <p:cNvSpPr/>
          <p:nvPr/>
        </p:nvSpPr>
        <p:spPr bwMode="auto">
          <a:xfrm>
            <a:off x="1114425" y="2802255"/>
            <a:ext cx="861060" cy="337185"/>
          </a:xfrm>
          <a:prstGeom prst="rect">
            <a:avLst/>
          </a:prstGeom>
          <a:noFill/>
        </p:spPr>
        <p:txBody>
          <a:bodyPr wrap="square">
            <a:spAutoFit/>
          </a:bodyPr>
          <a:lstStyle/>
          <a:p>
            <a:pPr>
              <a:defRPr/>
            </a:pPr>
            <a:endParaRPr lang="zh-CN" altLang="en-US" sz="1600" kern="100">
              <a:solidFill>
                <a:schemeClr val="accent1"/>
              </a:solidFill>
              <a:latin typeface="+mn-ea"/>
              <a:cs typeface="Arial" panose="020B0604020202020204" pitchFamily="34" charset="0"/>
            </a:endParaRPr>
          </a:p>
        </p:txBody>
      </p:sp>
      <p:sp>
        <p:nvSpPr>
          <p:cNvPr id="14" name="椭圆 13"/>
          <p:cNvSpPr/>
          <p:nvPr/>
        </p:nvSpPr>
        <p:spPr>
          <a:xfrm>
            <a:off x="669853" y="2595328"/>
            <a:ext cx="413531" cy="4135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99368" y="3624888"/>
            <a:ext cx="413531" cy="41353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AutoShape 112"/>
          <p:cNvSpPr/>
          <p:nvPr/>
        </p:nvSpPr>
        <p:spPr bwMode="auto">
          <a:xfrm>
            <a:off x="669925" y="3696335"/>
            <a:ext cx="271780" cy="27051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30" name="组合 29"/>
          <p:cNvGrpSpPr/>
          <p:nvPr/>
        </p:nvGrpSpPr>
        <p:grpSpPr>
          <a:xfrm>
            <a:off x="768350" y="2681605"/>
            <a:ext cx="173355" cy="241935"/>
            <a:chOff x="2528974" y="2863357"/>
            <a:chExt cx="246811" cy="359779"/>
          </a:xfrm>
          <a:solidFill>
            <a:schemeClr val="bg1"/>
          </a:solidFill>
        </p:grpSpPr>
        <p:sp>
          <p:nvSpPr>
            <p:cNvPr id="31"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32" name="AutoShape 114"/>
            <p:cNvSpPr/>
            <p:nvPr/>
          </p:nvSpPr>
          <p:spPr bwMode="auto">
            <a:xfrm>
              <a:off x="2584843" y="2863459"/>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2" name="Kotak Teks 1"/>
          <p:cNvSpPr txBox="1"/>
          <p:nvPr/>
        </p:nvSpPr>
        <p:spPr>
          <a:xfrm>
            <a:off x="1012825" y="1259205"/>
            <a:ext cx="5630545" cy="1076325"/>
          </a:xfrm>
          <a:prstGeom prst="rect">
            <a:avLst/>
          </a:prstGeom>
          <a:noFill/>
        </p:spPr>
        <p:txBody>
          <a:bodyPr wrap="square" rtlCol="0">
            <a:spAutoFit/>
          </a:bodyPr>
          <a:p>
            <a:pPr algn="l"/>
            <a:r>
              <a:rPr lang="id-ID" altLang="en-US" sz="1600">
                <a:solidFill>
                  <a:schemeClr val="accent1"/>
                </a:solidFill>
              </a:rPr>
              <a:t>Dalam KBBI konkret berarti: benar ada atau berwujud nyata. Sementara kata konkret secara umum adalah kata yang memiliki makna acuan objek yang bisa dilihat, dirasakan, didengar dan dicium oleh panca indera.</a:t>
            </a:r>
            <a:endParaRPr lang="id-ID" altLang="en-US" sz="1600">
              <a:solidFill>
                <a:schemeClr val="accent1"/>
              </a:solidFill>
            </a:endParaRPr>
          </a:p>
        </p:txBody>
      </p:sp>
      <p:sp>
        <p:nvSpPr>
          <p:cNvPr id="3" name="Kotak Teks 2"/>
          <p:cNvSpPr txBox="1"/>
          <p:nvPr/>
        </p:nvSpPr>
        <p:spPr>
          <a:xfrm>
            <a:off x="1114425" y="2442845"/>
            <a:ext cx="4282440" cy="2338070"/>
          </a:xfrm>
          <a:prstGeom prst="rect">
            <a:avLst/>
          </a:prstGeom>
          <a:noFill/>
        </p:spPr>
        <p:txBody>
          <a:bodyPr wrap="square" rtlCol="0">
            <a:spAutoFit/>
          </a:bodyPr>
          <a:p>
            <a:r>
              <a:rPr lang="id-ID" altLang="en-US"/>
              <a:t>  </a:t>
            </a:r>
            <a:r>
              <a:rPr lang="id-ID" altLang="en-US" sz="1600">
                <a:solidFill>
                  <a:schemeClr val="accent1"/>
                </a:solidFill>
              </a:rPr>
              <a:t>Contoh perumpamaan dari kata konkret adalah, apa yang membuat kita tahu bahwa dinding di rumah itu keras? Karena kita bisa melihat dari segi fisik dan bisa mengukurnya. Berbeda dengan cinta apakah bisa diukur seberapa besar atau seberapa luas cinta itu? Maka jawabannya tidak. Itulah mengapa dinding rumah dinamakan konkret atau nyata, sedangkan cinta bukan merupakan kata konkret.</a:t>
            </a:r>
            <a:endParaRPr lang="id-ID" altLang="en-US" sz="1600">
              <a:solidFill>
                <a:schemeClr val="accen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TextBox 61"/>
          <p:cNvSpPr txBox="1"/>
          <p:nvPr/>
        </p:nvSpPr>
        <p:spPr>
          <a:xfrm>
            <a:off x="1957705" y="457835"/>
            <a:ext cx="5303520" cy="46037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pPr algn="ctr"/>
            <a:r>
              <a:rPr lang="id-ID" altLang="zh-CN" sz="2400">
                <a:solidFill>
                  <a:schemeClr val="accent1"/>
                </a:solidFill>
                <a:latin typeface="Bahnschrift SemiBold" panose="020B0502040204020203" charset="0"/>
                <a:ea typeface="+mj-ea"/>
                <a:cs typeface="Bahnschrift SemiBold" panose="020B0502040204020203" charset="0"/>
              </a:rPr>
              <a:t>D. Makna Kata Konkret dan Abstrak</a:t>
            </a:r>
            <a:endParaRPr lang="id-ID" altLang="zh-CN" sz="2400">
              <a:solidFill>
                <a:schemeClr val="accent1"/>
              </a:solidFill>
              <a:latin typeface="Bahnschrift SemiBold" panose="020B0502040204020203" charset="0"/>
              <a:ea typeface="+mj-ea"/>
              <a:cs typeface="Bahnschrift SemiBold" panose="020B0502040204020203" charset="0"/>
            </a:endParaRPr>
          </a:p>
        </p:txBody>
      </p:sp>
      <p:cxnSp>
        <p:nvCxnSpPr>
          <p:cNvPr id="55" name="直接连接符 54"/>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5430682" y="1411364"/>
            <a:ext cx="3317884" cy="2782022"/>
            <a:chOff x="5346029" y="1411364"/>
            <a:chExt cx="3317884" cy="2782022"/>
          </a:xfrm>
          <a:blipFill>
            <a:blip r:embed="rId1"/>
            <a:stretch>
              <a:fillRect/>
            </a:stretch>
          </a:blipFill>
        </p:grpSpPr>
        <p:sp>
          <p:nvSpPr>
            <p:cNvPr id="4" name="任意多边形: 形状 3"/>
            <p:cNvSpPr/>
            <p:nvPr/>
          </p:nvSpPr>
          <p:spPr>
            <a:xfrm>
              <a:off x="7284039" y="1411364"/>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6" name="任意多边形: 形状 5"/>
            <p:cNvSpPr/>
            <p:nvPr/>
          </p:nvSpPr>
          <p:spPr>
            <a:xfrm>
              <a:off x="6315034" y="1411364"/>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7" name="任意多边形: 形状 6"/>
            <p:cNvSpPr/>
            <p:nvPr/>
          </p:nvSpPr>
          <p:spPr>
            <a:xfrm>
              <a:off x="6797680"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9" name="任意多边形: 形状 8"/>
            <p:cNvSpPr/>
            <p:nvPr/>
          </p:nvSpPr>
          <p:spPr>
            <a:xfrm>
              <a:off x="7766685"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10" name="任意多边形: 形状 9"/>
            <p:cNvSpPr/>
            <p:nvPr/>
          </p:nvSpPr>
          <p:spPr>
            <a:xfrm>
              <a:off x="7284039"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12" name="任意多边形: 形状 11"/>
            <p:cNvSpPr/>
            <p:nvPr/>
          </p:nvSpPr>
          <p:spPr>
            <a:xfrm>
              <a:off x="6315034"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04240" tIns="234759" rIns="204241" bIns="234758" numCol="1" spcCol="1270" anchor="ctr" anchorCtr="0">
              <a:noAutofit/>
            </a:bodyPr>
            <a:lstStyle/>
            <a:p>
              <a:pPr marL="0" lvl="0" indent="0" algn="ctr" defTabSz="1600200">
                <a:lnSpc>
                  <a:spcPct val="90000"/>
                </a:lnSpc>
                <a:spcBef>
                  <a:spcPct val="0"/>
                </a:spcBef>
                <a:spcAft>
                  <a:spcPct val="35000"/>
                </a:spcAft>
                <a:buNone/>
              </a:pPr>
              <a:endParaRPr lang="zh-CN" altLang="en-US" sz="3600" kern="1200"/>
            </a:p>
          </p:txBody>
        </p:sp>
        <p:sp>
          <p:nvSpPr>
            <p:cNvPr id="16" name="任意多边形: 形状 15"/>
            <p:cNvSpPr/>
            <p:nvPr/>
          </p:nvSpPr>
          <p:spPr>
            <a:xfrm>
              <a:off x="5830532" y="2286727"/>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sp>
          <p:nvSpPr>
            <p:cNvPr id="17" name="任意多边形: 形状 16"/>
            <p:cNvSpPr/>
            <p:nvPr/>
          </p:nvSpPr>
          <p:spPr>
            <a:xfrm>
              <a:off x="5346029" y="3162090"/>
              <a:ext cx="897228" cy="1031296"/>
            </a:xfrm>
            <a:custGeom>
              <a:avLst/>
              <a:gdLst>
                <a:gd name="connsiteX0" fmla="*/ 0 w 1506471"/>
                <a:gd name="connsiteY0" fmla="*/ 655315 h 1310630"/>
                <a:gd name="connsiteX1" fmla="*/ 327658 w 1506471"/>
                <a:gd name="connsiteY1" fmla="*/ 0 h 1310630"/>
                <a:gd name="connsiteX2" fmla="*/ 1178814 w 1506471"/>
                <a:gd name="connsiteY2" fmla="*/ 0 h 1310630"/>
                <a:gd name="connsiteX3" fmla="*/ 1506471 w 1506471"/>
                <a:gd name="connsiteY3" fmla="*/ 655315 h 1310630"/>
                <a:gd name="connsiteX4" fmla="*/ 1178814 w 1506471"/>
                <a:gd name="connsiteY4" fmla="*/ 1310630 h 1310630"/>
                <a:gd name="connsiteX5" fmla="*/ 327658 w 1506471"/>
                <a:gd name="connsiteY5" fmla="*/ 1310630 h 1310630"/>
                <a:gd name="connsiteX6" fmla="*/ 0 w 1506471"/>
                <a:gd name="connsiteY6" fmla="*/ 655315 h 131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grp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95680" tIns="326199" rIns="295681" bIns="326198" numCol="1" spcCol="1270" anchor="ctr" anchorCtr="0">
              <a:noAutofit/>
            </a:bodyPr>
            <a:lstStyle/>
            <a:p>
              <a:pPr marL="0" lvl="0" indent="0" algn="ctr" defTabSz="1066800">
                <a:lnSpc>
                  <a:spcPct val="90000"/>
                </a:lnSpc>
                <a:spcBef>
                  <a:spcPct val="0"/>
                </a:spcBef>
                <a:spcAft>
                  <a:spcPct val="35000"/>
                </a:spcAft>
                <a:buNone/>
              </a:pPr>
              <a:endParaRPr lang="zh-CN" altLang="en-US" sz="2400" kern="1200"/>
            </a:p>
          </p:txBody>
        </p:sp>
      </p:grpSp>
      <p:sp>
        <p:nvSpPr>
          <p:cNvPr id="21" name="矩形 20"/>
          <p:cNvSpPr/>
          <p:nvPr/>
        </p:nvSpPr>
        <p:spPr>
          <a:xfrm>
            <a:off x="810204" y="898679"/>
            <a:ext cx="3027680" cy="460375"/>
          </a:xfrm>
          <a:prstGeom prst="rect">
            <a:avLst/>
          </a:prstGeom>
        </p:spPr>
        <p:txBody>
          <a:bodyPr wrap="none">
            <a:spAutoFit/>
          </a:bodyPr>
          <a:lstStyle/>
          <a:p>
            <a:pPr marL="342900" indent="-342900">
              <a:buFont typeface="Arial" panose="020B0604020202020204" pitchFamily="34" charset="0"/>
              <a:buChar char="•"/>
            </a:pPr>
            <a:r>
              <a:rPr lang="id-ID" altLang="zh-CN" sz="2400" b="1" kern="100">
                <a:solidFill>
                  <a:schemeClr val="accent1"/>
                </a:solidFill>
                <a:latin typeface="Calibri Light" panose="020F0302020204030204" pitchFamily="34" charset="0"/>
                <a:cs typeface="Calibri Light" panose="020F0302020204030204" pitchFamily="34" charset="0"/>
              </a:rPr>
              <a:t>Makna Kata Abstrak </a:t>
            </a:r>
            <a:endParaRPr lang="id-ID" altLang="zh-CN" sz="2400" b="1" kern="100">
              <a:solidFill>
                <a:schemeClr val="accent1"/>
              </a:solidFill>
              <a:latin typeface="Calibri Light" panose="020F0302020204030204" pitchFamily="34" charset="0"/>
              <a:cs typeface="Calibri Light" panose="020F0302020204030204" pitchFamily="34" charset="0"/>
            </a:endParaRPr>
          </a:p>
        </p:txBody>
      </p:sp>
      <p:sp>
        <p:nvSpPr>
          <p:cNvPr id="22" name="矩形 21"/>
          <p:cNvSpPr/>
          <p:nvPr/>
        </p:nvSpPr>
        <p:spPr bwMode="auto">
          <a:xfrm>
            <a:off x="1114425" y="2802255"/>
            <a:ext cx="861060" cy="337185"/>
          </a:xfrm>
          <a:prstGeom prst="rect">
            <a:avLst/>
          </a:prstGeom>
          <a:noFill/>
        </p:spPr>
        <p:txBody>
          <a:bodyPr wrap="square">
            <a:spAutoFit/>
          </a:bodyPr>
          <a:lstStyle/>
          <a:p>
            <a:pPr>
              <a:defRPr/>
            </a:pPr>
            <a:endParaRPr lang="zh-CN" altLang="en-US" sz="1600" kern="100">
              <a:solidFill>
                <a:schemeClr val="accent1"/>
              </a:solidFill>
              <a:latin typeface="+mn-ea"/>
              <a:cs typeface="Arial" panose="020B0604020202020204" pitchFamily="34" charset="0"/>
            </a:endParaRPr>
          </a:p>
        </p:txBody>
      </p:sp>
      <p:sp>
        <p:nvSpPr>
          <p:cNvPr id="14" name="椭圆 13"/>
          <p:cNvSpPr/>
          <p:nvPr/>
        </p:nvSpPr>
        <p:spPr>
          <a:xfrm>
            <a:off x="669853" y="2595328"/>
            <a:ext cx="413531" cy="41353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599368" y="3624888"/>
            <a:ext cx="413531" cy="41353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AutoShape 112"/>
          <p:cNvSpPr/>
          <p:nvPr/>
        </p:nvSpPr>
        <p:spPr bwMode="auto">
          <a:xfrm>
            <a:off x="669925" y="3696335"/>
            <a:ext cx="271780" cy="270510"/>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nvGrpSpPr>
          <p:cNvPr id="30" name="组合 29"/>
          <p:cNvGrpSpPr/>
          <p:nvPr/>
        </p:nvGrpSpPr>
        <p:grpSpPr>
          <a:xfrm>
            <a:off x="768350" y="2681605"/>
            <a:ext cx="173355" cy="241935"/>
            <a:chOff x="2528974" y="2863357"/>
            <a:chExt cx="246811" cy="359779"/>
          </a:xfrm>
          <a:solidFill>
            <a:schemeClr val="bg1"/>
          </a:solidFill>
        </p:grpSpPr>
        <p:sp>
          <p:nvSpPr>
            <p:cNvPr id="31"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32" name="AutoShape 114"/>
            <p:cNvSpPr/>
            <p:nvPr/>
          </p:nvSpPr>
          <p:spPr bwMode="auto">
            <a:xfrm>
              <a:off x="2584843" y="2863459"/>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grpSp>
      <p:sp>
        <p:nvSpPr>
          <p:cNvPr id="2" name="Kotak Teks 1"/>
          <p:cNvSpPr txBox="1"/>
          <p:nvPr/>
        </p:nvSpPr>
        <p:spPr>
          <a:xfrm>
            <a:off x="1012825" y="1259205"/>
            <a:ext cx="5794375" cy="1322070"/>
          </a:xfrm>
          <a:prstGeom prst="rect">
            <a:avLst/>
          </a:prstGeom>
          <a:noFill/>
        </p:spPr>
        <p:txBody>
          <a:bodyPr wrap="square" rtlCol="0">
            <a:spAutoFit/>
          </a:bodyPr>
          <a:p>
            <a:pPr algn="l"/>
            <a:r>
              <a:rPr lang="id-ID" altLang="en-US" sz="1600">
                <a:solidFill>
                  <a:schemeClr val="accent1"/>
                </a:solidFill>
              </a:rPr>
              <a:t>       Menurut KBBI abstrak adalah: tidak berwujud dan tidak berbentuk. Sedangkan berdasarkan pengertian umum, kata abstrak adalah kata yang mempunyai acuan berupa pengertian atau teori konsep. Di mana di dalamnya abstrak harus ada pemahaman dan pengetahuan karena karakteristiknya yang tidak berbentuk.</a:t>
            </a:r>
            <a:endParaRPr lang="id-ID" altLang="en-US" sz="1600">
              <a:solidFill>
                <a:schemeClr val="accent1"/>
              </a:solidFill>
            </a:endParaRPr>
          </a:p>
        </p:txBody>
      </p:sp>
      <p:sp>
        <p:nvSpPr>
          <p:cNvPr id="3" name="Kotak Teks 2"/>
          <p:cNvSpPr txBox="1"/>
          <p:nvPr/>
        </p:nvSpPr>
        <p:spPr>
          <a:xfrm>
            <a:off x="1115695" y="2681605"/>
            <a:ext cx="4282440" cy="1845310"/>
          </a:xfrm>
          <a:prstGeom prst="rect">
            <a:avLst/>
          </a:prstGeom>
          <a:noFill/>
        </p:spPr>
        <p:txBody>
          <a:bodyPr wrap="square" rtlCol="0">
            <a:spAutoFit/>
          </a:bodyPr>
          <a:p>
            <a:r>
              <a:rPr lang="id-ID" altLang="en-US"/>
              <a:t>  </a:t>
            </a:r>
            <a:r>
              <a:rPr lang="id-ID" altLang="en-US" sz="1600">
                <a:solidFill>
                  <a:schemeClr val="accent1"/>
                </a:solidFill>
              </a:rPr>
              <a:t>Kata-kata abstrak biasanya digunakan untuk menuangkan pemikiran yang ada dalam sebuah tulisan atau pidato. Meskipun bisa menjadi rumit dan mempunyai banyak arti, kata abstrak sangat di butuhkan agar manusia bisa lebih berdaya dalam menuangkan gagasan, mengembangkan diri, berimajinasi dsb.</a:t>
            </a:r>
            <a:endParaRPr lang="id-ID" altLang="en-US" sz="1600">
              <a:solidFill>
                <a:schemeClr val="accen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Kotak Teks 2"/>
          <p:cNvSpPr txBox="1"/>
          <p:nvPr/>
        </p:nvSpPr>
        <p:spPr>
          <a:xfrm>
            <a:off x="1614170" y="158115"/>
            <a:ext cx="5752465" cy="2030095"/>
          </a:xfrm>
          <a:prstGeom prst="rect">
            <a:avLst/>
          </a:prstGeom>
          <a:solidFill>
            <a:schemeClr val="accent2">
              <a:lumMod val="20000"/>
              <a:lumOff val="80000"/>
              <a:alpha val="90000"/>
            </a:schemeClr>
          </a:solidFill>
        </p:spPr>
        <p:txBody>
          <a:bodyPr wrap="square" rtlCol="0">
            <a:spAutoFit/>
          </a:bodyPr>
          <a:p>
            <a:pPr algn="l"/>
            <a:r>
              <a:rPr lang="id-ID" altLang="en-US">
                <a:solidFill>
                  <a:schemeClr val="accent1"/>
                </a:solidFill>
                <a:latin typeface="Bahnschrift SemiBold" panose="020B0502040204020203" charset="0"/>
                <a:cs typeface="Bahnschrift SemiBold" panose="020B0502040204020203" charset="0"/>
              </a:rPr>
              <a:t>Contoh Kata Konkret pada Kalimat :</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Lapangan sepakbola milik kampung pelangi sangat besar dan luas.</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Gitar yang dibawa vokalis band yang ada di festival musik sangat bagus dan merdu.</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Rani memakai baju bermotif bunga yang dipadukan dengan jaket berwarna hitam.</a:t>
            </a:r>
            <a:endParaRPr lang="id-ID" altLang="en-US">
              <a:solidFill>
                <a:schemeClr val="accent1"/>
              </a:solidFill>
              <a:latin typeface="Bahnschrift SemiBold" panose="020B0502040204020203" charset="0"/>
              <a:cs typeface="Bahnschrift SemiBold" panose="020B0502040204020203" charset="0"/>
            </a:endParaRPr>
          </a:p>
        </p:txBody>
      </p:sp>
      <p:sp>
        <p:nvSpPr>
          <p:cNvPr id="4" name="Kotak Teks 3"/>
          <p:cNvSpPr txBox="1"/>
          <p:nvPr/>
        </p:nvSpPr>
        <p:spPr>
          <a:xfrm>
            <a:off x="447675" y="2318385"/>
            <a:ext cx="7281545" cy="2030095"/>
          </a:xfrm>
          <a:prstGeom prst="rect">
            <a:avLst/>
          </a:prstGeom>
          <a:solidFill>
            <a:schemeClr val="accent1">
              <a:lumMod val="20000"/>
              <a:lumOff val="80000"/>
              <a:alpha val="90000"/>
            </a:schemeClr>
          </a:solidFill>
        </p:spPr>
        <p:txBody>
          <a:bodyPr wrap="square" rtlCol="0">
            <a:spAutoFit/>
          </a:bodyPr>
          <a:p>
            <a:pPr algn="l"/>
            <a:r>
              <a:rPr lang="id-ID" altLang="en-US">
                <a:solidFill>
                  <a:schemeClr val="accent1"/>
                </a:solidFill>
                <a:latin typeface="Bahnschrift SemiBold" panose="020B0502040204020203" charset="0"/>
                <a:cs typeface="Bahnschrift SemiBold" panose="020B0502040204020203" charset="0"/>
              </a:rPr>
              <a:t>Contoh Kata Abstrak Pada Kalimat :</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Andi memberikan cinta yang tulus kepada tanah airnya yaitu Indonesia.</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Gunung merbabu sangat dekat dengan gunung sumbing yang bila dilihat dari jauh akan terasa sangat indah.</a:t>
            </a:r>
            <a:endParaRPr lang="id-ID" altLang="en-US">
              <a:solidFill>
                <a:schemeClr val="accent1"/>
              </a:solidFill>
              <a:latin typeface="Bahnschrift SemiBold" panose="020B0502040204020203" charset="0"/>
              <a:cs typeface="Bahnschrift SemiBold" panose="020B0502040204020203" charset="0"/>
            </a:endParaRPr>
          </a:p>
          <a:p>
            <a:pPr algn="l"/>
            <a:r>
              <a:rPr lang="id-ID" altLang="en-US">
                <a:solidFill>
                  <a:schemeClr val="accent1"/>
                </a:solidFill>
                <a:latin typeface="Bahnschrift SemiBold" panose="020B0502040204020203" charset="0"/>
                <a:cs typeface="Bahnschrift SemiBold" panose="020B0502040204020203" charset="0"/>
              </a:rPr>
              <a:t>•	Semangat tim sepakbola dari kesebelasan Inggris patut ditiru saat mengalahkan Belanda.</a:t>
            </a:r>
            <a:endParaRPr lang="id-ID" altLang="en-US">
              <a:solidFill>
                <a:schemeClr val="accent1"/>
              </a:solidFill>
              <a:latin typeface="Bahnschrift SemiBold" panose="020B0502040204020203" charset="0"/>
              <a:cs typeface="Bahnschrift SemiBold" panose="020B0502040204020203"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55054" y="-37036"/>
            <a:ext cx="5143500" cy="5143500"/>
          </a:xfrm>
          <a:prstGeom prst="rect">
            <a:avLst/>
          </a:prstGeom>
        </p:spPr>
      </p:pic>
      <p:sp>
        <p:nvSpPr>
          <p:cNvPr id="25" name="文本框 24"/>
          <p:cNvSpPr txBox="1"/>
          <p:nvPr/>
        </p:nvSpPr>
        <p:spPr>
          <a:xfrm>
            <a:off x="1608081" y="1711087"/>
            <a:ext cx="5927837" cy="1014730"/>
          </a:xfrm>
          <a:prstGeom prst="rect">
            <a:avLst/>
          </a:prstGeom>
          <a:noFill/>
        </p:spPr>
        <p:txBody>
          <a:bodyPr wrap="square" rtlCol="0">
            <a:spAutoFit/>
          </a:bodyPr>
          <a:lstStyle/>
          <a:p>
            <a:pPr algn="ctr"/>
            <a:r>
              <a:rPr lang="en-US" altLang="zh-CN" sz="6000" b="1">
                <a:solidFill>
                  <a:srgbClr val="8593C2"/>
                </a:solidFill>
                <a:latin typeface="+mj-ea"/>
                <a:ea typeface="+mj-ea"/>
              </a:rPr>
              <a:t>THANK YOU</a:t>
            </a:r>
            <a:endParaRPr lang="en-US" altLang="zh-CN" sz="6000" b="1">
              <a:solidFill>
                <a:srgbClr val="8593C2"/>
              </a:solidFill>
              <a:latin typeface="+mj-ea"/>
              <a:ea typeface="+mj-ea"/>
            </a:endParaRPr>
          </a:p>
        </p:txBody>
      </p:sp>
      <p:grpSp>
        <p:nvGrpSpPr>
          <p:cNvPr id="31" name="Group 59"/>
          <p:cNvGrpSpPr>
            <a:grpSpLocks noChangeAspect="1"/>
          </p:cNvGrpSpPr>
          <p:nvPr/>
        </p:nvGrpSpPr>
        <p:grpSpPr bwMode="auto">
          <a:xfrm>
            <a:off x="2803664" y="3134169"/>
            <a:ext cx="218168" cy="238153"/>
            <a:chOff x="1066" y="1985"/>
            <a:chExt cx="262" cy="286"/>
          </a:xfrm>
          <a:solidFill>
            <a:schemeClr val="bg1"/>
          </a:solidFill>
        </p:grpSpPr>
        <p:sp>
          <p:nvSpPr>
            <p:cNvPr id="32" name="Freeform 60"/>
            <p:cNvSpPr>
              <a:spLocks noEditPoints="1"/>
            </p:cNvSpPr>
            <p:nvPr/>
          </p:nvSpPr>
          <p:spPr bwMode="auto">
            <a:xfrm>
              <a:off x="1066" y="2005"/>
              <a:ext cx="262" cy="266"/>
            </a:xfrm>
            <a:custGeom>
              <a:avLst/>
              <a:gdLst>
                <a:gd name="T0" fmla="*/ 572 w 642"/>
                <a:gd name="T1" fmla="*/ 655 h 655"/>
                <a:gd name="T2" fmla="*/ 70 w 642"/>
                <a:gd name="T3" fmla="*/ 655 h 655"/>
                <a:gd name="T4" fmla="*/ 19 w 642"/>
                <a:gd name="T5" fmla="*/ 630 h 655"/>
                <a:gd name="T6" fmla="*/ 0 w 642"/>
                <a:gd name="T7" fmla="*/ 575 h 655"/>
                <a:gd name="T8" fmla="*/ 0 w 642"/>
                <a:gd name="T9" fmla="*/ 80 h 655"/>
                <a:gd name="T10" fmla="*/ 19 w 642"/>
                <a:gd name="T11" fmla="*/ 25 h 655"/>
                <a:gd name="T12" fmla="*/ 70 w 642"/>
                <a:gd name="T13" fmla="*/ 0 h 655"/>
                <a:gd name="T14" fmla="*/ 93 w 642"/>
                <a:gd name="T15" fmla="*/ 0 h 655"/>
                <a:gd name="T16" fmla="*/ 111 w 642"/>
                <a:gd name="T17" fmla="*/ 18 h 655"/>
                <a:gd name="T18" fmla="*/ 93 w 642"/>
                <a:gd name="T19" fmla="*/ 36 h 655"/>
                <a:gd name="T20" fmla="*/ 70 w 642"/>
                <a:gd name="T21" fmla="*/ 36 h 655"/>
                <a:gd name="T22" fmla="*/ 47 w 642"/>
                <a:gd name="T23" fmla="*/ 48 h 655"/>
                <a:gd name="T24" fmla="*/ 36 w 642"/>
                <a:gd name="T25" fmla="*/ 80 h 655"/>
                <a:gd name="T26" fmla="*/ 36 w 642"/>
                <a:gd name="T27" fmla="*/ 575 h 655"/>
                <a:gd name="T28" fmla="*/ 47 w 642"/>
                <a:gd name="T29" fmla="*/ 607 h 655"/>
                <a:gd name="T30" fmla="*/ 70 w 642"/>
                <a:gd name="T31" fmla="*/ 619 h 655"/>
                <a:gd name="T32" fmla="*/ 572 w 642"/>
                <a:gd name="T33" fmla="*/ 619 h 655"/>
                <a:gd name="T34" fmla="*/ 595 w 642"/>
                <a:gd name="T35" fmla="*/ 607 h 655"/>
                <a:gd name="T36" fmla="*/ 606 w 642"/>
                <a:gd name="T37" fmla="*/ 575 h 655"/>
                <a:gd name="T38" fmla="*/ 606 w 642"/>
                <a:gd name="T39" fmla="*/ 80 h 655"/>
                <a:gd name="T40" fmla="*/ 595 w 642"/>
                <a:gd name="T41" fmla="*/ 48 h 655"/>
                <a:gd name="T42" fmla="*/ 572 w 642"/>
                <a:gd name="T43" fmla="*/ 36 h 655"/>
                <a:gd name="T44" fmla="*/ 547 w 642"/>
                <a:gd name="T45" fmla="*/ 36 h 655"/>
                <a:gd name="T46" fmla="*/ 529 w 642"/>
                <a:gd name="T47" fmla="*/ 18 h 655"/>
                <a:gd name="T48" fmla="*/ 547 w 642"/>
                <a:gd name="T49" fmla="*/ 0 h 655"/>
                <a:gd name="T50" fmla="*/ 572 w 642"/>
                <a:gd name="T51" fmla="*/ 0 h 655"/>
                <a:gd name="T52" fmla="*/ 622 w 642"/>
                <a:gd name="T53" fmla="*/ 25 h 655"/>
                <a:gd name="T54" fmla="*/ 642 w 642"/>
                <a:gd name="T55" fmla="*/ 80 h 655"/>
                <a:gd name="T56" fmla="*/ 642 w 642"/>
                <a:gd name="T57" fmla="*/ 575 h 655"/>
                <a:gd name="T58" fmla="*/ 622 w 642"/>
                <a:gd name="T59" fmla="*/ 630 h 655"/>
                <a:gd name="T60" fmla="*/ 572 w 642"/>
                <a:gd name="T61" fmla="*/ 655 h 655"/>
                <a:gd name="T62" fmla="*/ 418 w 642"/>
                <a:gd name="T63" fmla="*/ 36 h 655"/>
                <a:gd name="T64" fmla="*/ 224 w 642"/>
                <a:gd name="T65" fmla="*/ 36 h 655"/>
                <a:gd name="T66" fmla="*/ 206 w 642"/>
                <a:gd name="T67" fmla="*/ 18 h 655"/>
                <a:gd name="T68" fmla="*/ 224 w 642"/>
                <a:gd name="T69" fmla="*/ 0 h 655"/>
                <a:gd name="T70" fmla="*/ 418 w 642"/>
                <a:gd name="T71" fmla="*/ 0 h 655"/>
                <a:gd name="T72" fmla="*/ 436 w 642"/>
                <a:gd name="T73" fmla="*/ 18 h 655"/>
                <a:gd name="T74" fmla="*/ 418 w 642"/>
                <a:gd name="T75" fmla="*/ 36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2" h="655">
                  <a:moveTo>
                    <a:pt x="572" y="655"/>
                  </a:moveTo>
                  <a:cubicBezTo>
                    <a:pt x="70" y="655"/>
                    <a:pt x="70" y="655"/>
                    <a:pt x="70" y="655"/>
                  </a:cubicBezTo>
                  <a:cubicBezTo>
                    <a:pt x="51" y="655"/>
                    <a:pt x="33" y="646"/>
                    <a:pt x="19" y="630"/>
                  </a:cubicBezTo>
                  <a:cubicBezTo>
                    <a:pt x="7" y="615"/>
                    <a:pt x="0" y="596"/>
                    <a:pt x="0" y="575"/>
                  </a:cubicBezTo>
                  <a:cubicBezTo>
                    <a:pt x="0" y="80"/>
                    <a:pt x="0" y="80"/>
                    <a:pt x="0" y="80"/>
                  </a:cubicBezTo>
                  <a:cubicBezTo>
                    <a:pt x="0" y="60"/>
                    <a:pt x="7" y="40"/>
                    <a:pt x="19" y="25"/>
                  </a:cubicBezTo>
                  <a:cubicBezTo>
                    <a:pt x="33" y="9"/>
                    <a:pt x="51" y="0"/>
                    <a:pt x="70" y="0"/>
                  </a:cubicBezTo>
                  <a:cubicBezTo>
                    <a:pt x="93" y="0"/>
                    <a:pt x="93" y="0"/>
                    <a:pt x="93" y="0"/>
                  </a:cubicBezTo>
                  <a:cubicBezTo>
                    <a:pt x="103" y="0"/>
                    <a:pt x="111" y="8"/>
                    <a:pt x="111" y="18"/>
                  </a:cubicBezTo>
                  <a:cubicBezTo>
                    <a:pt x="111" y="28"/>
                    <a:pt x="103" y="36"/>
                    <a:pt x="93" y="36"/>
                  </a:cubicBezTo>
                  <a:cubicBezTo>
                    <a:pt x="70" y="36"/>
                    <a:pt x="70" y="36"/>
                    <a:pt x="70" y="36"/>
                  </a:cubicBezTo>
                  <a:cubicBezTo>
                    <a:pt x="61" y="36"/>
                    <a:pt x="53" y="40"/>
                    <a:pt x="47" y="48"/>
                  </a:cubicBezTo>
                  <a:cubicBezTo>
                    <a:pt x="40" y="56"/>
                    <a:pt x="36" y="68"/>
                    <a:pt x="36" y="80"/>
                  </a:cubicBezTo>
                  <a:cubicBezTo>
                    <a:pt x="36" y="575"/>
                    <a:pt x="36" y="575"/>
                    <a:pt x="36" y="575"/>
                  </a:cubicBezTo>
                  <a:cubicBezTo>
                    <a:pt x="36" y="587"/>
                    <a:pt x="40" y="599"/>
                    <a:pt x="47" y="607"/>
                  </a:cubicBezTo>
                  <a:cubicBezTo>
                    <a:pt x="53" y="615"/>
                    <a:pt x="61" y="619"/>
                    <a:pt x="70" y="619"/>
                  </a:cubicBezTo>
                  <a:cubicBezTo>
                    <a:pt x="572" y="619"/>
                    <a:pt x="572" y="619"/>
                    <a:pt x="572" y="619"/>
                  </a:cubicBezTo>
                  <a:cubicBezTo>
                    <a:pt x="580" y="619"/>
                    <a:pt x="588" y="615"/>
                    <a:pt x="595" y="607"/>
                  </a:cubicBezTo>
                  <a:cubicBezTo>
                    <a:pt x="602" y="599"/>
                    <a:pt x="606" y="587"/>
                    <a:pt x="606" y="575"/>
                  </a:cubicBezTo>
                  <a:cubicBezTo>
                    <a:pt x="606" y="80"/>
                    <a:pt x="606" y="80"/>
                    <a:pt x="606" y="80"/>
                  </a:cubicBezTo>
                  <a:cubicBezTo>
                    <a:pt x="606" y="68"/>
                    <a:pt x="602" y="56"/>
                    <a:pt x="595" y="48"/>
                  </a:cubicBezTo>
                  <a:cubicBezTo>
                    <a:pt x="588" y="40"/>
                    <a:pt x="580" y="36"/>
                    <a:pt x="572" y="36"/>
                  </a:cubicBezTo>
                  <a:cubicBezTo>
                    <a:pt x="547" y="36"/>
                    <a:pt x="547" y="36"/>
                    <a:pt x="547" y="36"/>
                  </a:cubicBezTo>
                  <a:cubicBezTo>
                    <a:pt x="537" y="36"/>
                    <a:pt x="529" y="28"/>
                    <a:pt x="529" y="18"/>
                  </a:cubicBezTo>
                  <a:cubicBezTo>
                    <a:pt x="529" y="8"/>
                    <a:pt x="537" y="0"/>
                    <a:pt x="547" y="0"/>
                  </a:cubicBezTo>
                  <a:cubicBezTo>
                    <a:pt x="572" y="0"/>
                    <a:pt x="572" y="0"/>
                    <a:pt x="572" y="0"/>
                  </a:cubicBezTo>
                  <a:cubicBezTo>
                    <a:pt x="591" y="0"/>
                    <a:pt x="609" y="9"/>
                    <a:pt x="622" y="25"/>
                  </a:cubicBezTo>
                  <a:cubicBezTo>
                    <a:pt x="635" y="40"/>
                    <a:pt x="642" y="60"/>
                    <a:pt x="642" y="80"/>
                  </a:cubicBezTo>
                  <a:cubicBezTo>
                    <a:pt x="642" y="575"/>
                    <a:pt x="642" y="575"/>
                    <a:pt x="642" y="575"/>
                  </a:cubicBezTo>
                  <a:cubicBezTo>
                    <a:pt x="642" y="596"/>
                    <a:pt x="635" y="615"/>
                    <a:pt x="622" y="630"/>
                  </a:cubicBezTo>
                  <a:cubicBezTo>
                    <a:pt x="609" y="646"/>
                    <a:pt x="591" y="655"/>
                    <a:pt x="572" y="655"/>
                  </a:cubicBezTo>
                  <a:close/>
                  <a:moveTo>
                    <a:pt x="418" y="36"/>
                  </a:moveTo>
                  <a:cubicBezTo>
                    <a:pt x="224" y="36"/>
                    <a:pt x="224" y="36"/>
                    <a:pt x="224" y="36"/>
                  </a:cubicBezTo>
                  <a:cubicBezTo>
                    <a:pt x="214" y="36"/>
                    <a:pt x="206" y="28"/>
                    <a:pt x="206" y="18"/>
                  </a:cubicBezTo>
                  <a:cubicBezTo>
                    <a:pt x="206" y="8"/>
                    <a:pt x="214" y="0"/>
                    <a:pt x="224" y="0"/>
                  </a:cubicBezTo>
                  <a:cubicBezTo>
                    <a:pt x="418" y="0"/>
                    <a:pt x="418" y="0"/>
                    <a:pt x="418" y="0"/>
                  </a:cubicBezTo>
                  <a:cubicBezTo>
                    <a:pt x="428" y="0"/>
                    <a:pt x="436" y="8"/>
                    <a:pt x="436" y="18"/>
                  </a:cubicBezTo>
                  <a:cubicBezTo>
                    <a:pt x="436" y="28"/>
                    <a:pt x="428" y="36"/>
                    <a:pt x="41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1"/>
            <p:cNvSpPr>
              <a:spLocks noEditPoints="1"/>
            </p:cNvSpPr>
            <p:nvPr/>
          </p:nvSpPr>
          <p:spPr bwMode="auto">
            <a:xfrm>
              <a:off x="1124" y="1985"/>
              <a:ext cx="146" cy="64"/>
            </a:xfrm>
            <a:custGeom>
              <a:avLst/>
              <a:gdLst>
                <a:gd name="T0" fmla="*/ 18 w 357"/>
                <a:gd name="T1" fmla="*/ 0 h 157"/>
                <a:gd name="T2" fmla="*/ 36 w 357"/>
                <a:gd name="T3" fmla="*/ 18 h 157"/>
                <a:gd name="T4" fmla="*/ 36 w 357"/>
                <a:gd name="T5" fmla="*/ 139 h 157"/>
                <a:gd name="T6" fmla="*/ 18 w 357"/>
                <a:gd name="T7" fmla="*/ 157 h 157"/>
                <a:gd name="T8" fmla="*/ 0 w 357"/>
                <a:gd name="T9" fmla="*/ 139 h 157"/>
                <a:gd name="T10" fmla="*/ 0 w 357"/>
                <a:gd name="T11" fmla="*/ 18 h 157"/>
                <a:gd name="T12" fmla="*/ 18 w 357"/>
                <a:gd name="T13" fmla="*/ 0 h 157"/>
                <a:gd name="T14" fmla="*/ 339 w 357"/>
                <a:gd name="T15" fmla="*/ 0 h 157"/>
                <a:gd name="T16" fmla="*/ 357 w 357"/>
                <a:gd name="T17" fmla="*/ 18 h 157"/>
                <a:gd name="T18" fmla="*/ 357 w 357"/>
                <a:gd name="T19" fmla="*/ 139 h 157"/>
                <a:gd name="T20" fmla="*/ 339 w 357"/>
                <a:gd name="T21" fmla="*/ 157 h 157"/>
                <a:gd name="T22" fmla="*/ 321 w 357"/>
                <a:gd name="T23" fmla="*/ 139 h 157"/>
                <a:gd name="T24" fmla="*/ 321 w 357"/>
                <a:gd name="T25" fmla="*/ 18 h 157"/>
                <a:gd name="T26" fmla="*/ 339 w 357"/>
                <a:gd name="T2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7" h="157">
                  <a:moveTo>
                    <a:pt x="18" y="0"/>
                  </a:moveTo>
                  <a:cubicBezTo>
                    <a:pt x="28" y="0"/>
                    <a:pt x="36" y="8"/>
                    <a:pt x="36" y="18"/>
                  </a:cubicBezTo>
                  <a:cubicBezTo>
                    <a:pt x="36" y="139"/>
                    <a:pt x="36" y="139"/>
                    <a:pt x="36" y="139"/>
                  </a:cubicBezTo>
                  <a:cubicBezTo>
                    <a:pt x="36" y="149"/>
                    <a:pt x="28" y="157"/>
                    <a:pt x="18" y="157"/>
                  </a:cubicBezTo>
                  <a:cubicBezTo>
                    <a:pt x="8" y="157"/>
                    <a:pt x="0" y="149"/>
                    <a:pt x="0" y="139"/>
                  </a:cubicBezTo>
                  <a:cubicBezTo>
                    <a:pt x="0" y="18"/>
                    <a:pt x="0" y="18"/>
                    <a:pt x="0" y="18"/>
                  </a:cubicBezTo>
                  <a:cubicBezTo>
                    <a:pt x="0" y="8"/>
                    <a:pt x="8" y="0"/>
                    <a:pt x="18" y="0"/>
                  </a:cubicBezTo>
                  <a:close/>
                  <a:moveTo>
                    <a:pt x="339" y="0"/>
                  </a:moveTo>
                  <a:cubicBezTo>
                    <a:pt x="349" y="0"/>
                    <a:pt x="357" y="8"/>
                    <a:pt x="357" y="18"/>
                  </a:cubicBezTo>
                  <a:cubicBezTo>
                    <a:pt x="357" y="139"/>
                    <a:pt x="357" y="139"/>
                    <a:pt x="357" y="139"/>
                  </a:cubicBezTo>
                  <a:cubicBezTo>
                    <a:pt x="357" y="149"/>
                    <a:pt x="349" y="157"/>
                    <a:pt x="339" y="157"/>
                  </a:cubicBezTo>
                  <a:cubicBezTo>
                    <a:pt x="329" y="157"/>
                    <a:pt x="321" y="149"/>
                    <a:pt x="321" y="139"/>
                  </a:cubicBezTo>
                  <a:cubicBezTo>
                    <a:pt x="321" y="18"/>
                    <a:pt x="321" y="18"/>
                    <a:pt x="321" y="18"/>
                  </a:cubicBezTo>
                  <a:cubicBezTo>
                    <a:pt x="321" y="8"/>
                    <a:pt x="329" y="0"/>
                    <a:pt x="3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62"/>
            <p:cNvSpPr>
              <a:spLocks noEditPoints="1"/>
            </p:cNvSpPr>
            <p:nvPr/>
          </p:nvSpPr>
          <p:spPr bwMode="auto">
            <a:xfrm>
              <a:off x="1074" y="2044"/>
              <a:ext cx="246" cy="183"/>
            </a:xfrm>
            <a:custGeom>
              <a:avLst/>
              <a:gdLst>
                <a:gd name="T0" fmla="*/ 0 w 603"/>
                <a:gd name="T1" fmla="*/ 18 h 450"/>
                <a:gd name="T2" fmla="*/ 18 w 603"/>
                <a:gd name="T3" fmla="*/ 0 h 450"/>
                <a:gd name="T4" fmla="*/ 585 w 603"/>
                <a:gd name="T5" fmla="*/ 0 h 450"/>
                <a:gd name="T6" fmla="*/ 603 w 603"/>
                <a:gd name="T7" fmla="*/ 18 h 450"/>
                <a:gd name="T8" fmla="*/ 585 w 603"/>
                <a:gd name="T9" fmla="*/ 36 h 450"/>
                <a:gd name="T10" fmla="*/ 18 w 603"/>
                <a:gd name="T11" fmla="*/ 36 h 450"/>
                <a:gd name="T12" fmla="*/ 0 w 603"/>
                <a:gd name="T13" fmla="*/ 18 h 450"/>
                <a:gd name="T14" fmla="*/ 306 w 603"/>
                <a:gd name="T15" fmla="*/ 450 h 450"/>
                <a:gd name="T16" fmla="*/ 184 w 603"/>
                <a:gd name="T17" fmla="*/ 400 h 450"/>
                <a:gd name="T18" fmla="*/ 134 w 603"/>
                <a:gd name="T19" fmla="*/ 279 h 450"/>
                <a:gd name="T20" fmla="*/ 184 w 603"/>
                <a:gd name="T21" fmla="*/ 158 h 450"/>
                <a:gd name="T22" fmla="*/ 306 w 603"/>
                <a:gd name="T23" fmla="*/ 107 h 450"/>
                <a:gd name="T24" fmla="*/ 324 w 603"/>
                <a:gd name="T25" fmla="*/ 125 h 450"/>
                <a:gd name="T26" fmla="*/ 306 w 603"/>
                <a:gd name="T27" fmla="*/ 143 h 450"/>
                <a:gd name="T28" fmla="*/ 170 w 603"/>
                <a:gd name="T29" fmla="*/ 279 h 450"/>
                <a:gd name="T30" fmla="*/ 306 w 603"/>
                <a:gd name="T31" fmla="*/ 414 h 450"/>
                <a:gd name="T32" fmla="*/ 441 w 603"/>
                <a:gd name="T33" fmla="*/ 279 h 450"/>
                <a:gd name="T34" fmla="*/ 459 w 603"/>
                <a:gd name="T35" fmla="*/ 261 h 450"/>
                <a:gd name="T36" fmla="*/ 477 w 603"/>
                <a:gd name="T37" fmla="*/ 279 h 450"/>
                <a:gd name="T38" fmla="*/ 427 w 603"/>
                <a:gd name="T39" fmla="*/ 400 h 450"/>
                <a:gd name="T40" fmla="*/ 306 w 603"/>
                <a:gd name="T41" fmla="*/ 450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3" h="450">
                  <a:moveTo>
                    <a:pt x="0" y="18"/>
                  </a:moveTo>
                  <a:cubicBezTo>
                    <a:pt x="0" y="8"/>
                    <a:pt x="8" y="0"/>
                    <a:pt x="18" y="0"/>
                  </a:cubicBezTo>
                  <a:cubicBezTo>
                    <a:pt x="585" y="0"/>
                    <a:pt x="585" y="0"/>
                    <a:pt x="585" y="0"/>
                  </a:cubicBezTo>
                  <a:cubicBezTo>
                    <a:pt x="595" y="0"/>
                    <a:pt x="603" y="8"/>
                    <a:pt x="603" y="18"/>
                  </a:cubicBezTo>
                  <a:cubicBezTo>
                    <a:pt x="603" y="28"/>
                    <a:pt x="595" y="36"/>
                    <a:pt x="585" y="36"/>
                  </a:cubicBezTo>
                  <a:cubicBezTo>
                    <a:pt x="18" y="36"/>
                    <a:pt x="18" y="36"/>
                    <a:pt x="18" y="36"/>
                  </a:cubicBezTo>
                  <a:cubicBezTo>
                    <a:pt x="8" y="36"/>
                    <a:pt x="0" y="28"/>
                    <a:pt x="0" y="18"/>
                  </a:cubicBezTo>
                  <a:close/>
                  <a:moveTo>
                    <a:pt x="306" y="450"/>
                  </a:moveTo>
                  <a:cubicBezTo>
                    <a:pt x="260" y="450"/>
                    <a:pt x="217" y="433"/>
                    <a:pt x="184" y="400"/>
                  </a:cubicBezTo>
                  <a:cubicBezTo>
                    <a:pt x="152" y="368"/>
                    <a:pt x="134" y="325"/>
                    <a:pt x="134" y="279"/>
                  </a:cubicBezTo>
                  <a:cubicBezTo>
                    <a:pt x="134" y="233"/>
                    <a:pt x="152" y="190"/>
                    <a:pt x="184" y="158"/>
                  </a:cubicBezTo>
                  <a:cubicBezTo>
                    <a:pt x="217" y="125"/>
                    <a:pt x="260" y="107"/>
                    <a:pt x="306" y="107"/>
                  </a:cubicBezTo>
                  <a:cubicBezTo>
                    <a:pt x="316" y="107"/>
                    <a:pt x="324" y="115"/>
                    <a:pt x="324" y="125"/>
                  </a:cubicBezTo>
                  <a:cubicBezTo>
                    <a:pt x="324" y="135"/>
                    <a:pt x="316" y="143"/>
                    <a:pt x="306" y="143"/>
                  </a:cubicBezTo>
                  <a:cubicBezTo>
                    <a:pt x="231" y="143"/>
                    <a:pt x="170" y="204"/>
                    <a:pt x="170" y="279"/>
                  </a:cubicBezTo>
                  <a:cubicBezTo>
                    <a:pt x="170" y="354"/>
                    <a:pt x="231" y="414"/>
                    <a:pt x="306" y="414"/>
                  </a:cubicBezTo>
                  <a:cubicBezTo>
                    <a:pt x="380" y="414"/>
                    <a:pt x="441" y="354"/>
                    <a:pt x="441" y="279"/>
                  </a:cubicBezTo>
                  <a:cubicBezTo>
                    <a:pt x="441" y="269"/>
                    <a:pt x="449" y="261"/>
                    <a:pt x="459" y="261"/>
                  </a:cubicBezTo>
                  <a:cubicBezTo>
                    <a:pt x="469" y="261"/>
                    <a:pt x="477" y="269"/>
                    <a:pt x="477" y="279"/>
                  </a:cubicBezTo>
                  <a:cubicBezTo>
                    <a:pt x="477" y="325"/>
                    <a:pt x="459" y="368"/>
                    <a:pt x="427" y="400"/>
                  </a:cubicBezTo>
                  <a:cubicBezTo>
                    <a:pt x="395" y="433"/>
                    <a:pt x="351" y="450"/>
                    <a:pt x="306" y="4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63"/>
            <p:cNvSpPr/>
            <p:nvPr/>
          </p:nvSpPr>
          <p:spPr bwMode="auto">
            <a:xfrm>
              <a:off x="1193" y="2088"/>
              <a:ext cx="53" cy="72"/>
            </a:xfrm>
            <a:custGeom>
              <a:avLst/>
              <a:gdLst>
                <a:gd name="T0" fmla="*/ 113 w 131"/>
                <a:gd name="T1" fmla="*/ 176 h 176"/>
                <a:gd name="T2" fmla="*/ 18 w 131"/>
                <a:gd name="T3" fmla="*/ 176 h 176"/>
                <a:gd name="T4" fmla="*/ 0 w 131"/>
                <a:gd name="T5" fmla="*/ 158 h 176"/>
                <a:gd name="T6" fmla="*/ 0 w 131"/>
                <a:gd name="T7" fmla="*/ 18 h 176"/>
                <a:gd name="T8" fmla="*/ 18 w 131"/>
                <a:gd name="T9" fmla="*/ 0 h 176"/>
                <a:gd name="T10" fmla="*/ 36 w 131"/>
                <a:gd name="T11" fmla="*/ 18 h 176"/>
                <a:gd name="T12" fmla="*/ 36 w 131"/>
                <a:gd name="T13" fmla="*/ 140 h 176"/>
                <a:gd name="T14" fmla="*/ 113 w 131"/>
                <a:gd name="T15" fmla="*/ 140 h 176"/>
                <a:gd name="T16" fmla="*/ 131 w 131"/>
                <a:gd name="T17" fmla="*/ 158 h 176"/>
                <a:gd name="T18" fmla="*/ 113 w 131"/>
                <a:gd name="T19"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1" h="176">
                  <a:moveTo>
                    <a:pt x="113" y="176"/>
                  </a:moveTo>
                  <a:cubicBezTo>
                    <a:pt x="18" y="176"/>
                    <a:pt x="18" y="176"/>
                    <a:pt x="18" y="176"/>
                  </a:cubicBezTo>
                  <a:cubicBezTo>
                    <a:pt x="8" y="176"/>
                    <a:pt x="0" y="168"/>
                    <a:pt x="0" y="158"/>
                  </a:cubicBezTo>
                  <a:cubicBezTo>
                    <a:pt x="0" y="18"/>
                    <a:pt x="0" y="18"/>
                    <a:pt x="0" y="18"/>
                  </a:cubicBezTo>
                  <a:cubicBezTo>
                    <a:pt x="0" y="8"/>
                    <a:pt x="8" y="0"/>
                    <a:pt x="18" y="0"/>
                  </a:cubicBezTo>
                  <a:cubicBezTo>
                    <a:pt x="28" y="0"/>
                    <a:pt x="36" y="8"/>
                    <a:pt x="36" y="18"/>
                  </a:cubicBezTo>
                  <a:cubicBezTo>
                    <a:pt x="36" y="140"/>
                    <a:pt x="36" y="140"/>
                    <a:pt x="36" y="140"/>
                  </a:cubicBezTo>
                  <a:cubicBezTo>
                    <a:pt x="113" y="140"/>
                    <a:pt x="113" y="140"/>
                    <a:pt x="113" y="140"/>
                  </a:cubicBezTo>
                  <a:cubicBezTo>
                    <a:pt x="123" y="140"/>
                    <a:pt x="131" y="148"/>
                    <a:pt x="131" y="158"/>
                  </a:cubicBezTo>
                  <a:cubicBezTo>
                    <a:pt x="131" y="168"/>
                    <a:pt x="123" y="176"/>
                    <a:pt x="113" y="1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6"/>
          <p:cNvSpPr txBox="1">
            <a:spLocks noChangeArrowheads="1"/>
          </p:cNvSpPr>
          <p:nvPr/>
        </p:nvSpPr>
        <p:spPr bwMode="auto">
          <a:xfrm>
            <a:off x="1385741" y="752893"/>
            <a:ext cx="631634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pitchFamily="34" charset="0"/>
                <a:ea typeface="方正宋刻本秀楷简体" panose="02000000000000000000" pitchFamily="2" charset="-122"/>
              </a:defRPr>
            </a:lvl1pPr>
            <a:lvl2pPr marL="742950" indent="-285750">
              <a:defRPr sz="1300">
                <a:solidFill>
                  <a:schemeClr val="tx1"/>
                </a:solidFill>
                <a:latin typeface="Calibri Light" panose="020F0302020204030204" pitchFamily="34" charset="0"/>
                <a:ea typeface="方正宋刻本秀楷简体" panose="02000000000000000000" pitchFamily="2" charset="-122"/>
              </a:defRPr>
            </a:lvl2pPr>
            <a:lvl3pPr marL="1143000" indent="-228600">
              <a:defRPr sz="1300">
                <a:solidFill>
                  <a:schemeClr val="tx1"/>
                </a:solidFill>
                <a:latin typeface="Calibri Light" panose="020F0302020204030204" pitchFamily="34" charset="0"/>
                <a:ea typeface="方正宋刻本秀楷简体" panose="02000000000000000000" pitchFamily="2" charset="-122"/>
              </a:defRPr>
            </a:lvl3pPr>
            <a:lvl4pPr marL="1600200" indent="-228600">
              <a:defRPr sz="1300">
                <a:solidFill>
                  <a:schemeClr val="tx1"/>
                </a:solidFill>
                <a:latin typeface="Calibri Light" panose="020F0302020204030204" pitchFamily="34" charset="0"/>
                <a:ea typeface="方正宋刻本秀楷简体" panose="02000000000000000000" pitchFamily="2" charset="-122"/>
              </a:defRPr>
            </a:lvl4pPr>
            <a:lvl5pPr marL="2057400" indent="-228600">
              <a:defRPr sz="1300">
                <a:solidFill>
                  <a:schemeClr val="tx1"/>
                </a:solidFill>
                <a:latin typeface="Calibri Light" panose="020F0302020204030204" pitchFamily="3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pitchFamily="34" charset="0"/>
                <a:ea typeface="方正宋刻本秀楷简体" panose="02000000000000000000" pitchFamily="2" charset="-122"/>
              </a:defRPr>
            </a:lvl9pPr>
          </a:lstStyle>
          <a:p>
            <a:pPr algn="ctr" fontAlgn="base">
              <a:spcBef>
                <a:spcPct val="0"/>
              </a:spcBef>
              <a:spcAft>
                <a:spcPct val="0"/>
              </a:spcAft>
              <a:defRPr/>
            </a:pPr>
            <a:r>
              <a:rPr lang="id-ID" altLang="en-US" sz="2800" b="1">
                <a:solidFill>
                  <a:schemeClr val="accent1"/>
                </a:solidFill>
                <a:latin typeface="Century Gothic" panose="020B0502020202020204" charset="0"/>
                <a:ea typeface="+mj-ea"/>
                <a:cs typeface="Century Gothic" panose="020B0502020202020204" charset="0"/>
              </a:rPr>
              <a:t>Apa aja sih yang akan kita bahas? </a:t>
            </a:r>
            <a:endParaRPr lang="id-ID" altLang="en-US" sz="2800" b="1">
              <a:solidFill>
                <a:schemeClr val="accent1"/>
              </a:solidFill>
              <a:latin typeface="Century Gothic" panose="020B0502020202020204" charset="0"/>
              <a:ea typeface="+mj-ea"/>
              <a:cs typeface="Century Gothic" panose="020B0502020202020204" charset="0"/>
            </a:endParaRPr>
          </a:p>
        </p:txBody>
      </p:sp>
      <p:sp>
        <p:nvSpPr>
          <p:cNvPr id="18" name="椭圆 17"/>
          <p:cNvSpPr/>
          <p:nvPr/>
        </p:nvSpPr>
        <p:spPr>
          <a:xfrm>
            <a:off x="1142343" y="1738889"/>
            <a:ext cx="406400" cy="40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altLang="zh-CN"/>
              <a:t>A</a:t>
            </a:r>
            <a:endParaRPr lang="id-ID" altLang="zh-CN"/>
          </a:p>
        </p:txBody>
      </p:sp>
      <p:sp>
        <p:nvSpPr>
          <p:cNvPr id="19" name="TextBox 61"/>
          <p:cNvSpPr txBox="1"/>
          <p:nvPr/>
        </p:nvSpPr>
        <p:spPr>
          <a:xfrm>
            <a:off x="1548765" y="1737995"/>
            <a:ext cx="2499360" cy="46037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r>
              <a:rPr lang="id-ID" altLang="zh-CN" sz="2400" dirty="0">
                <a:solidFill>
                  <a:schemeClr val="accent1"/>
                </a:solidFill>
                <a:latin typeface="+mn-lt"/>
                <a:ea typeface="+mj-ea"/>
                <a:cs typeface="+mn-lt"/>
              </a:rPr>
              <a:t>Pegertian Diksi </a:t>
            </a:r>
            <a:endParaRPr lang="id-ID" altLang="zh-CN" sz="2400" dirty="0">
              <a:solidFill>
                <a:schemeClr val="accent1"/>
              </a:solidFill>
              <a:latin typeface="+mn-lt"/>
              <a:ea typeface="+mj-ea"/>
              <a:cs typeface="+mn-lt"/>
            </a:endParaRPr>
          </a:p>
        </p:txBody>
      </p:sp>
      <p:sp>
        <p:nvSpPr>
          <p:cNvPr id="21" name="椭圆 20"/>
          <p:cNvSpPr/>
          <p:nvPr/>
        </p:nvSpPr>
        <p:spPr>
          <a:xfrm>
            <a:off x="1142343" y="2755060"/>
            <a:ext cx="406400" cy="406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altLang="zh-CN"/>
              <a:t>B</a:t>
            </a:r>
            <a:endParaRPr lang="id-ID" altLang="zh-CN"/>
          </a:p>
        </p:txBody>
      </p:sp>
      <p:sp>
        <p:nvSpPr>
          <p:cNvPr id="22" name="TextBox 61"/>
          <p:cNvSpPr txBox="1"/>
          <p:nvPr/>
        </p:nvSpPr>
        <p:spPr>
          <a:xfrm>
            <a:off x="1548765" y="2761615"/>
            <a:ext cx="3728085" cy="82994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r>
              <a:rPr lang="id-ID" altLang="zh-CN" sz="2400">
                <a:solidFill>
                  <a:schemeClr val="accent2"/>
                </a:solidFill>
                <a:latin typeface="+mn-lt"/>
                <a:ea typeface="+mj-ea"/>
                <a:cs typeface="+mn-lt"/>
              </a:rPr>
              <a:t>Makna Denotatif dan Konotatif </a:t>
            </a:r>
            <a:endParaRPr lang="id-ID" altLang="zh-CN" sz="2400">
              <a:solidFill>
                <a:schemeClr val="accent2"/>
              </a:solidFill>
              <a:latin typeface="+mn-lt"/>
              <a:ea typeface="+mj-ea"/>
              <a:cs typeface="+mn-lt"/>
            </a:endParaRPr>
          </a:p>
        </p:txBody>
      </p:sp>
      <p:sp>
        <p:nvSpPr>
          <p:cNvPr id="24" name="椭圆 23"/>
          <p:cNvSpPr/>
          <p:nvPr/>
        </p:nvSpPr>
        <p:spPr>
          <a:xfrm>
            <a:off x="5299469" y="1731490"/>
            <a:ext cx="406400" cy="40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altLang="zh-CN"/>
              <a:t>C</a:t>
            </a:r>
            <a:endParaRPr lang="id-ID" altLang="zh-CN"/>
          </a:p>
        </p:txBody>
      </p:sp>
      <p:sp>
        <p:nvSpPr>
          <p:cNvPr id="25" name="TextBox 61"/>
          <p:cNvSpPr txBox="1"/>
          <p:nvPr/>
        </p:nvSpPr>
        <p:spPr>
          <a:xfrm>
            <a:off x="5746115" y="1731645"/>
            <a:ext cx="4386580" cy="46037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r>
              <a:rPr lang="id-ID" altLang="zh-CN" sz="2400">
                <a:solidFill>
                  <a:schemeClr val="accent1"/>
                </a:solidFill>
                <a:latin typeface="Calibri Light" panose="020F0302020204030204" pitchFamily="34" charset="0"/>
                <a:ea typeface="+mj-ea"/>
                <a:cs typeface="Calibri Light" panose="020F0302020204030204" pitchFamily="34" charset="0"/>
              </a:rPr>
              <a:t>Makna Umum dan Khusus</a:t>
            </a:r>
            <a:r>
              <a:rPr lang="id-ID" altLang="zh-CN" sz="2000">
                <a:solidFill>
                  <a:schemeClr val="accent1"/>
                </a:solidFill>
                <a:latin typeface="Calibri Light" panose="020F0302020204030204" pitchFamily="34" charset="0"/>
                <a:ea typeface="+mj-ea"/>
                <a:cs typeface="Calibri Light" panose="020F0302020204030204" pitchFamily="34" charset="0"/>
              </a:rPr>
              <a:t> </a:t>
            </a:r>
            <a:endParaRPr lang="id-ID" altLang="zh-CN" sz="2000">
              <a:solidFill>
                <a:schemeClr val="accent1"/>
              </a:solidFill>
              <a:latin typeface="Calibri Light" panose="020F0302020204030204" pitchFamily="34" charset="0"/>
              <a:ea typeface="+mj-ea"/>
              <a:cs typeface="Calibri Light" panose="020F0302020204030204" pitchFamily="34" charset="0"/>
            </a:endParaRPr>
          </a:p>
        </p:txBody>
      </p:sp>
      <p:sp>
        <p:nvSpPr>
          <p:cNvPr id="27" name="椭圆 26"/>
          <p:cNvSpPr/>
          <p:nvPr/>
        </p:nvSpPr>
        <p:spPr>
          <a:xfrm>
            <a:off x="5319489" y="2755060"/>
            <a:ext cx="406400" cy="406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altLang="zh-CN"/>
              <a:t>D</a:t>
            </a:r>
            <a:endParaRPr lang="id-ID" altLang="zh-CN"/>
          </a:p>
        </p:txBody>
      </p:sp>
      <p:sp>
        <p:nvSpPr>
          <p:cNvPr id="28" name="TextBox 61"/>
          <p:cNvSpPr txBox="1"/>
          <p:nvPr/>
        </p:nvSpPr>
        <p:spPr>
          <a:xfrm>
            <a:off x="5746115" y="2761615"/>
            <a:ext cx="3335655" cy="460375"/>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r>
              <a:rPr lang="id-ID" altLang="zh-CN" sz="2400">
                <a:solidFill>
                  <a:schemeClr val="accent2"/>
                </a:solidFill>
                <a:latin typeface="Calibri Light" panose="020F0302020204030204" pitchFamily="34" charset="0"/>
                <a:ea typeface="+mj-ea"/>
                <a:cs typeface="Calibri Light" panose="020F0302020204030204" pitchFamily="34" charset="0"/>
              </a:rPr>
              <a:t>Makna Konkret &amp; Abstrak</a:t>
            </a:r>
            <a:r>
              <a:rPr lang="id-ID" altLang="zh-CN" sz="2400" b="0">
                <a:solidFill>
                  <a:schemeClr val="accent2"/>
                </a:solidFill>
                <a:latin typeface="+mj-ea"/>
                <a:ea typeface="+mj-ea"/>
              </a:rPr>
              <a:t> </a:t>
            </a:r>
            <a:endParaRPr lang="id-ID" altLang="zh-CN" sz="2400" b="0">
              <a:solidFill>
                <a:schemeClr val="accent2"/>
              </a:solidFill>
              <a:latin typeface="+mj-ea"/>
              <a:ea typeface="+mj-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21" y="80893"/>
            <a:ext cx="3403158" cy="3403158"/>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55054" y="-37036"/>
            <a:ext cx="5143500" cy="5143500"/>
          </a:xfrm>
          <a:prstGeom prst="rect">
            <a:avLst/>
          </a:prstGeom>
        </p:spPr>
      </p:pic>
      <p:sp>
        <p:nvSpPr>
          <p:cNvPr id="5" name="文本框 4"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0" y="1221740"/>
            <a:ext cx="3512185" cy="1198880"/>
          </a:xfrm>
          <a:prstGeom prst="rect">
            <a:avLst/>
          </a:prstGeom>
          <a:noFill/>
          <a:ln>
            <a:noFill/>
          </a:ln>
        </p:spPr>
        <p:txBody>
          <a:bodyPr wrap="square">
            <a:spAutoFit/>
          </a:bodyPr>
          <a:lstStyle>
            <a:lvl1pPr>
              <a:defRPr sz="1300">
                <a:solidFill>
                  <a:schemeClr val="tx1"/>
                </a:solidFill>
                <a:latin typeface="Arial" panose="020B0604020202020204" pitchFamily="34" charset="0"/>
                <a:ea typeface="Microsoft YaHei" panose="020B0503020204020204" pitchFamily="34" charset="-122"/>
              </a:defRPr>
            </a:lvl1pPr>
            <a:lvl2pPr marL="742950" indent="-285750">
              <a:defRPr sz="1300">
                <a:solidFill>
                  <a:schemeClr val="tx1"/>
                </a:solidFill>
                <a:latin typeface="Arial" panose="020B0604020202020204" pitchFamily="34" charset="0"/>
                <a:ea typeface="Microsoft YaHei" panose="020B0503020204020204" pitchFamily="34" charset="-122"/>
              </a:defRPr>
            </a:lvl2pPr>
            <a:lvl3pPr marL="1143000" indent="-228600">
              <a:defRPr sz="1300">
                <a:solidFill>
                  <a:schemeClr val="tx1"/>
                </a:solidFill>
                <a:latin typeface="Arial" panose="020B0604020202020204" pitchFamily="34" charset="0"/>
                <a:ea typeface="Microsoft YaHei" panose="020B0503020204020204" pitchFamily="34" charset="-122"/>
              </a:defRPr>
            </a:lvl3pPr>
            <a:lvl4pPr marL="1600200" indent="-228600">
              <a:defRPr sz="1300">
                <a:solidFill>
                  <a:schemeClr val="tx1"/>
                </a:solidFill>
                <a:latin typeface="Arial" panose="020B0604020202020204" pitchFamily="34" charset="0"/>
                <a:ea typeface="Microsoft YaHei" panose="020B0503020204020204" pitchFamily="34" charset="-122"/>
              </a:defRPr>
            </a:lvl4pPr>
            <a:lvl5pPr marL="2057400" indent="-228600">
              <a:defRPr sz="1300">
                <a:solidFill>
                  <a:schemeClr val="tx1"/>
                </a:solidFill>
                <a:latin typeface="Arial" panose="020B0604020202020204" pitchFamily="34" charset="0"/>
                <a:ea typeface="Microsoft YaHei"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9pPr>
          </a:lstStyle>
          <a:p>
            <a:pPr algn="ctr" defTabSz="514350" fontAlgn="base">
              <a:spcBef>
                <a:spcPct val="0"/>
              </a:spcBef>
              <a:spcAft>
                <a:spcPct val="0"/>
              </a:spcAft>
              <a:tabLst>
                <a:tab pos="2149475" algn="l"/>
              </a:tabLst>
            </a:pPr>
            <a:r>
              <a:rPr lang="id-ID" altLang="zh-CN" sz="3600" b="1">
                <a:solidFill>
                  <a:schemeClr val="bg1"/>
                </a:solidFill>
                <a:latin typeface="Calibri Light" panose="020F0302020204030204" pitchFamily="34" charset="0"/>
                <a:ea typeface="+mj-ea"/>
                <a:cs typeface="Calibri Light" panose="020F0302020204030204" pitchFamily="34" charset="0"/>
                <a:sym typeface="Calibri" panose="020F0502020204030204" pitchFamily="34" charset="0"/>
              </a:rPr>
              <a:t>A. Pengertian Diksi</a:t>
            </a:r>
            <a:r>
              <a:rPr lang="id-ID" altLang="zh-CN" sz="3600" b="1">
                <a:solidFill>
                  <a:schemeClr val="bg1"/>
                </a:solidFill>
                <a:latin typeface="+mj-ea"/>
                <a:ea typeface="+mj-ea"/>
                <a:sym typeface="Calibri" panose="020F0502020204030204" pitchFamily="34" charset="0"/>
              </a:rPr>
              <a:t> </a:t>
            </a:r>
            <a:endParaRPr lang="id-ID" altLang="zh-CN" sz="3600" b="1">
              <a:solidFill>
                <a:schemeClr val="bg1"/>
              </a:solidFill>
              <a:latin typeface="+mj-ea"/>
              <a:ea typeface="+mj-ea"/>
              <a:sym typeface="Calibri" panose="020F0502020204030204" pitchFamily="34" charset="0"/>
            </a:endParaRPr>
          </a:p>
        </p:txBody>
      </p:sp>
      <p:sp>
        <p:nvSpPr>
          <p:cNvPr id="11" name="矩形 10"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nvSpPr>
        <p:spPr>
          <a:xfrm>
            <a:off x="3512185" y="629285"/>
            <a:ext cx="4905375" cy="3969385"/>
          </a:xfrm>
          <a:prstGeom prst="rect">
            <a:avLst/>
          </a:prstGeom>
          <a:solidFill>
            <a:schemeClr val="accent2">
              <a:lumMod val="20000"/>
              <a:lumOff val="80000"/>
              <a:alpha val="90000"/>
            </a:schemeClr>
          </a:solidFill>
        </p:spPr>
        <p:txBody>
          <a:bodyPr wrap="square">
            <a:spAutoFit/>
          </a:bodyPr>
          <a:lstStyle/>
          <a:p>
            <a:pPr algn="ctr">
              <a:lnSpc>
                <a:spcPct val="150000"/>
              </a:lnSpc>
              <a:buClr>
                <a:srgbClr val="E7E6E6">
                  <a:lumMod val="10000"/>
                </a:srgbClr>
              </a:buClr>
            </a:pPr>
            <a:r>
              <a:rPr lang="en-US" altLang="zh-CN" sz="2400">
                <a:solidFill>
                  <a:schemeClr val="bg1"/>
                </a:solidFill>
                <a:cs typeface="+mn-ea"/>
                <a:sym typeface="+mn-lt"/>
              </a:rPr>
              <a:t> </a:t>
            </a:r>
            <a:r>
              <a:rPr lang="en-US" altLang="zh-CN" b="1">
                <a:solidFill>
                  <a:srgbClr val="8593C2"/>
                </a:solidFill>
                <a:latin typeface="Bahnschrift SemiCondensed" panose="020B0502040204020203" charset="0"/>
                <a:cs typeface="Bahnschrift SemiCondensed" panose="020B0502040204020203" charset="0"/>
                <a:sym typeface="+mn-lt"/>
              </a:rPr>
              <a:t>Menurut Kamus Besar Bahasa Indonesia (KBBI) diksi adalah  pilihan kata yang tepat dan selaras (dalam penggunaannya) untuk mengungkapkan gagasan sehingga diperoleh efek tertentu (seperti yang diharapkan).</a:t>
            </a:r>
            <a:r>
              <a:rPr lang="id-ID" altLang="en-US" b="1">
                <a:solidFill>
                  <a:srgbClr val="8593C2"/>
                </a:solidFill>
                <a:latin typeface="Bahnschrift SemiCondensed" panose="020B0502040204020203" charset="0"/>
                <a:cs typeface="Bahnschrift SemiCondensed" panose="020B0502040204020203" charset="0"/>
                <a:sym typeface="+mn-lt"/>
              </a:rPr>
              <a:t> </a:t>
            </a:r>
            <a:r>
              <a:rPr lang="en-US" altLang="zh-CN" b="1">
                <a:solidFill>
                  <a:srgbClr val="8593C2"/>
                </a:solidFill>
                <a:latin typeface="Bahnschrift SemiCondensed" panose="020B0502040204020203" charset="0"/>
                <a:cs typeface="Bahnschrift SemiCondensed" panose="020B0502040204020203" charset="0"/>
                <a:sym typeface="+mn-lt"/>
              </a:rPr>
              <a:t> </a:t>
            </a:r>
            <a:endParaRPr lang="en-US" altLang="zh-CN" b="1">
              <a:solidFill>
                <a:srgbClr val="8593C2"/>
              </a:solidFill>
              <a:latin typeface="Bahnschrift SemiCondensed" panose="020B0502040204020203" charset="0"/>
              <a:cs typeface="Bahnschrift SemiCondensed" panose="020B0502040204020203" charset="0"/>
              <a:sym typeface="+mn-lt"/>
            </a:endParaRPr>
          </a:p>
          <a:p>
            <a:pPr algn="ctr">
              <a:lnSpc>
                <a:spcPct val="150000"/>
              </a:lnSpc>
              <a:buClr>
                <a:srgbClr val="E7E6E6">
                  <a:lumMod val="10000"/>
                </a:srgbClr>
              </a:buClr>
            </a:pPr>
            <a:r>
              <a:rPr lang="en-US" altLang="zh-CN" b="1">
                <a:solidFill>
                  <a:srgbClr val="8593C2"/>
                </a:solidFill>
                <a:latin typeface="Bahnschrift SemiCondensed" panose="020B0502040204020203" charset="0"/>
                <a:cs typeface="Bahnschrift SemiCondensed" panose="020B0502040204020203" charset="0"/>
                <a:sym typeface="+mn-lt"/>
              </a:rPr>
              <a:t>Diksi adalah pilihan kata di dalam tulisan yang digunakan untuk menggambarkan sebuah cerita atau memberi makna sesuai dengan yang diinginkan penulis.</a:t>
            </a:r>
            <a:endParaRPr lang="en-US" altLang="zh-CN" b="1">
              <a:solidFill>
                <a:srgbClr val="8593C2"/>
              </a:solidFill>
              <a:latin typeface="Bahnschrift SemiCondensed" panose="020B0502040204020203" charset="0"/>
              <a:cs typeface="Bahnschrift SemiCondensed" panose="020B0502040204020203" charset="0"/>
              <a:sym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4483735" y="1016000"/>
            <a:ext cx="4572000" cy="357568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3" indent="0" algn="just">
              <a:buFont typeface="Arial" panose="020B0604020202020204" pitchFamily="34" charset="0"/>
              <a:buNone/>
            </a:pPr>
            <a:r>
              <a:rPr lang="id-ID" altLang="zh-CN" sz="2400" b="1"/>
              <a:t>Makna Denotatif </a:t>
            </a:r>
            <a:r>
              <a:rPr lang="id-ID" altLang="zh-CN" b="1"/>
              <a:t> </a:t>
            </a:r>
            <a:endParaRPr lang="id-ID" altLang="zh-CN" b="1"/>
          </a:p>
          <a:p>
            <a:pPr indent="0" algn="ctr">
              <a:buFont typeface="Arial" panose="020B0604020202020204" pitchFamily="34" charset="0"/>
              <a:buNone/>
            </a:pPr>
            <a:r>
              <a:rPr lang="id-ID" altLang="zh-CN" sz="1600">
                <a:latin typeface="Bahnschrift SemiBold" panose="020B0502040204020203" charset="0"/>
                <a:cs typeface="Bahnschrift SemiBold" panose="020B0502040204020203" charset="0"/>
              </a:rPr>
              <a:t>Berdasarkan KBBI, denotasi adalah makna kata atau kelompok kata yang didasarkan atas penunjukan yang lugas pada sesuatu di luar bahasa atau yang didasarkan atas konvensi tertentu dan bersifat objektif.</a:t>
            </a:r>
            <a:endParaRPr lang="id-ID" altLang="zh-CN" sz="1600">
              <a:latin typeface="Bahnschrift SemiBold" panose="020B0502040204020203" charset="0"/>
              <a:cs typeface="Bahnschrift SemiBold" panose="020B0502040204020203" charset="0"/>
            </a:endParaRPr>
          </a:p>
          <a:p>
            <a:pPr indent="0" algn="ctr">
              <a:buFont typeface="Arial" panose="020B0604020202020204" pitchFamily="34" charset="0"/>
              <a:buNone/>
            </a:pPr>
            <a:endParaRPr lang="id-ID" altLang="zh-CN" sz="1600">
              <a:latin typeface="Bahnschrift SemiBold" panose="020B0502040204020203" charset="0"/>
              <a:cs typeface="Bahnschrift SemiBold" panose="020B0502040204020203" charset="0"/>
            </a:endParaRPr>
          </a:p>
          <a:p>
            <a:pPr indent="0" algn="ctr">
              <a:buFont typeface="Arial" panose="020B0604020202020204" pitchFamily="34" charset="0"/>
              <a:buNone/>
            </a:pPr>
            <a:r>
              <a:rPr lang="id-ID" altLang="zh-CN" sz="1600">
                <a:latin typeface="Bahnschrift SemiBold" panose="020B0502040204020203" charset="0"/>
                <a:cs typeface="Bahnschrift SemiBold" panose="020B0502040204020203" charset="0"/>
              </a:rPr>
              <a:t> Menurut penjelasan dari para ahli, denotasi adalah makna dengan pengertian objektif dan apa adanya. Maksud dari apa adanya adalah tidak disertai dengan perasaan dan pemikiran tanpa menimbulkan nilai rasa tertentu.</a:t>
            </a:r>
            <a:endParaRPr lang="id-ID" altLang="zh-CN">
              <a:latin typeface="Bahnschrift SemiBold" panose="020B0502040204020203" charset="0"/>
              <a:cs typeface="Bahnschrift SemiBold" panose="020B0502040204020203" charset="0"/>
            </a:endParaRPr>
          </a:p>
          <a:p>
            <a:pPr indent="0" algn="ctr">
              <a:buFont typeface="Arial" panose="020B0604020202020204" pitchFamily="34" charset="0"/>
              <a:buNone/>
            </a:pPr>
            <a:endParaRPr lang="id-ID" altLang="zh-CN">
              <a:latin typeface="Bahnschrift SemiBold" panose="020B0502040204020203" charset="0"/>
              <a:cs typeface="Bahnschrift SemiBold" panose="020B0502040204020203" charset="0"/>
            </a:endParaRPr>
          </a:p>
        </p:txBody>
      </p:sp>
      <p:cxnSp>
        <p:nvCxnSpPr>
          <p:cNvPr id="4" name="直接连接符 3"/>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995045"/>
            <a:ext cx="4572000" cy="3596640"/>
          </a:xfrm>
          <a:prstGeom prst="rect">
            <a:avLst/>
          </a:prstGeom>
        </p:spPr>
      </p:pic>
      <p:sp>
        <p:nvSpPr>
          <p:cNvPr id="2" name="Kotak Teks 1"/>
          <p:cNvSpPr txBox="1"/>
          <p:nvPr/>
        </p:nvSpPr>
        <p:spPr>
          <a:xfrm>
            <a:off x="2518410" y="426720"/>
            <a:ext cx="4678680" cy="460375"/>
          </a:xfrm>
          <a:prstGeom prst="rect">
            <a:avLst/>
          </a:prstGeom>
          <a:noFill/>
        </p:spPr>
        <p:txBody>
          <a:bodyPr wrap="square" rtlCol="0">
            <a:spAutoFit/>
          </a:bodyPr>
          <a:p>
            <a:r>
              <a:rPr lang="id-ID" altLang="en-US" sz="2400" b="1">
                <a:solidFill>
                  <a:schemeClr val="accent1"/>
                </a:solidFill>
              </a:rPr>
              <a:t>B. Makna Denotatif dan Konotatif  </a:t>
            </a:r>
            <a:endParaRPr lang="id-ID" altLang="en-US" sz="2400" b="1">
              <a:solidFill>
                <a:schemeClr val="accen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61"/>
          <p:cNvSpPr txBox="1"/>
          <p:nvPr/>
        </p:nvSpPr>
        <p:spPr>
          <a:xfrm>
            <a:off x="2956560" y="332105"/>
            <a:ext cx="3637915" cy="645160"/>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pPr algn="ctr"/>
            <a:r>
              <a:rPr lang="id-ID" altLang="zh-CN" sz="3600" dirty="0">
                <a:solidFill>
                  <a:schemeClr val="accent1"/>
                </a:solidFill>
                <a:latin typeface="Bahnschrift SemiCondensed" panose="020B0502040204020203" charset="0"/>
                <a:ea typeface="+mj-ea"/>
                <a:cs typeface="Bahnschrift SemiCondensed" panose="020B0502040204020203" charset="0"/>
              </a:rPr>
              <a:t>Makna Konotatif </a:t>
            </a:r>
            <a:endParaRPr lang="id-ID" altLang="zh-CN" sz="3600" dirty="0">
              <a:solidFill>
                <a:schemeClr val="accent1"/>
              </a:solidFill>
              <a:latin typeface="Bahnschrift SemiCondensed" panose="020B0502040204020203" charset="0"/>
              <a:ea typeface="+mj-ea"/>
              <a:cs typeface="Bahnschrift SemiCondensed" panose="020B0502040204020203" charset="0"/>
            </a:endParaRPr>
          </a:p>
        </p:txBody>
      </p:sp>
      <p:cxnSp>
        <p:nvCxnSpPr>
          <p:cNvPr id="48" name="直接连接符 47"/>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a:off x="1259840" y="2394585"/>
            <a:ext cx="775335" cy="689610"/>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nvSpPr>
        <p:spPr>
          <a:xfrm>
            <a:off x="1807079" y="1465363"/>
            <a:ext cx="569529" cy="56952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57" name="AutoShape 112"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SpPr/>
          <p:nvPr/>
        </p:nvSpPr>
        <p:spPr bwMode="auto">
          <a:xfrm>
            <a:off x="4822004" y="3679772"/>
            <a:ext cx="328338" cy="326891"/>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65000"/>
                  <a:lumOff val="3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58" name="组合 57" descr="e7d195523061f1c09e9d68d7cf438b91ef959ecb14fc25d26BBA7F7DBC18E55DFF4014AF651F0BF2569D4B6C1DA7F1A4683A481403BD872FC687266AD13265C1DE7C373772FD8728ABDD69ADD03BFF5BE2862BC891DBB79E825C48FE409F831AFED3AAD27E3FED29B412A967C8E4745213867FA397CC3BAF8BF4A4A6096475EE4C633356C802899A19DC8B7E6979510F"/>
          <p:cNvGrpSpPr/>
          <p:nvPr/>
        </p:nvGrpSpPr>
        <p:grpSpPr>
          <a:xfrm>
            <a:off x="1953260" y="1398911"/>
            <a:ext cx="1802943" cy="515614"/>
            <a:chOff x="1054321" y="2919841"/>
            <a:chExt cx="1603583" cy="566157"/>
          </a:xfrm>
          <a:solidFill>
            <a:schemeClr val="bg1"/>
          </a:solidFill>
        </p:grpSpPr>
        <p:sp>
          <p:nvSpPr>
            <p:cNvPr id="59" name="AutoShape 113"/>
            <p:cNvSpPr/>
            <p:nvPr/>
          </p:nvSpPr>
          <p:spPr bwMode="auto">
            <a:xfrm>
              <a:off x="1054321" y="3126219"/>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65000"/>
                    <a:lumOff val="3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60"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chemeClr val="tx1">
                    <a:lumMod val="65000"/>
                    <a:lumOff val="35000"/>
                  </a:schemeClr>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125" name="AutoShape 112"/>
          <p:cNvSpPr/>
          <p:nvPr/>
        </p:nvSpPr>
        <p:spPr bwMode="auto">
          <a:xfrm>
            <a:off x="1446530" y="2538343"/>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rgbClr val="FE90AB"/>
          </a:solidFill>
          <a:ln>
            <a:noFill/>
          </a:ln>
          <a:effectLst/>
        </p:spPr>
        <p:txBody>
          <a:bodyPr lIns="19050" tIns="19050" rIns="19050" bIns="19050" anchor="ctr"/>
          <a:p>
            <a:pPr algn="ctr" defTabSz="228600" fontAlgn="base" hangingPunct="0">
              <a:spcBef>
                <a:spcPct val="0"/>
              </a:spcBef>
              <a:spcAft>
                <a:spcPct val="0"/>
              </a:spcAft>
              <a:defRPr/>
            </a:pPr>
            <a:endParaRPr lang="en-US" sz="1500" kern="0">
              <a:solidFill>
                <a:srgbClr val="FFFFFF"/>
              </a:solidFill>
              <a:effectLst>
                <a:outerShdw blurRad="38100" dist="38100" dir="2700000" algn="tl">
                  <a:srgbClr val="000000"/>
                </a:outerShdw>
              </a:effectLst>
              <a:latin typeface="Arial" panose="020B0604020202020204" pitchFamily="34" charset="0"/>
              <a:ea typeface="Arial" panose="020B0604020202020204" pitchFamily="34" charset="0"/>
              <a:sym typeface="Arial" panose="020B0604020202020204" pitchFamily="34" charset="0"/>
            </a:endParaRPr>
          </a:p>
        </p:txBody>
      </p:sp>
      <p:sp>
        <p:nvSpPr>
          <p:cNvPr id="3" name="Kotak Teks 2"/>
          <p:cNvSpPr txBox="1"/>
          <p:nvPr/>
        </p:nvSpPr>
        <p:spPr>
          <a:xfrm>
            <a:off x="2499360" y="1128395"/>
            <a:ext cx="5516245" cy="1198880"/>
          </a:xfrm>
          <a:prstGeom prst="rect">
            <a:avLst/>
          </a:prstGeom>
          <a:noFill/>
        </p:spPr>
        <p:txBody>
          <a:bodyPr wrap="square" rtlCol="0">
            <a:spAutoFit/>
          </a:bodyPr>
          <a:p>
            <a:r>
              <a:rPr lang="id-ID" altLang="en-US" b="1">
                <a:solidFill>
                  <a:schemeClr val="accent2"/>
                </a:solidFill>
              </a:rPr>
              <a:t> Menurut Kamus Besar Bahasa Indonesia (KBBI), konotatif adalah kata yang mempunyai makna lain dibaliknya. Makna konotatif adalah makna kias atau bukan kata sebenarnya dan berkaitan dengan nilai rasa. </a:t>
            </a:r>
            <a:endParaRPr lang="id-ID" altLang="en-US" b="1">
              <a:solidFill>
                <a:schemeClr val="accent2"/>
              </a:solidFill>
            </a:endParaRPr>
          </a:p>
        </p:txBody>
      </p:sp>
      <p:sp>
        <p:nvSpPr>
          <p:cNvPr id="4" name="Kotak Teks 3"/>
          <p:cNvSpPr txBox="1"/>
          <p:nvPr/>
        </p:nvSpPr>
        <p:spPr>
          <a:xfrm>
            <a:off x="2035175" y="2327275"/>
            <a:ext cx="6768465" cy="2306955"/>
          </a:xfrm>
          <a:prstGeom prst="rect">
            <a:avLst/>
          </a:prstGeom>
          <a:noFill/>
        </p:spPr>
        <p:txBody>
          <a:bodyPr wrap="square" rtlCol="0">
            <a:spAutoFit/>
          </a:bodyPr>
          <a:p>
            <a:pPr algn="l"/>
            <a:r>
              <a:rPr lang="id-ID" altLang="en-US" b="1">
                <a:solidFill>
                  <a:schemeClr val="accent1"/>
                </a:solidFill>
              </a:rPr>
              <a:t>Adapun ciri-ciri makna konotatif adalah:</a:t>
            </a:r>
            <a:endParaRPr lang="id-ID" altLang="en-US" b="1">
              <a:solidFill>
                <a:schemeClr val="accent1"/>
              </a:solidFill>
            </a:endParaRPr>
          </a:p>
          <a:p>
            <a:pPr algn="l"/>
            <a:r>
              <a:rPr lang="id-ID" altLang="en-US" b="1">
                <a:solidFill>
                  <a:schemeClr val="accent1"/>
                </a:solidFill>
              </a:rPr>
              <a:t>- Makna konotatif terjadi apabila kata itu mempunyai nilai rasa, baik positif atau negatif. Jika tidak bernilai rasa dapat juga disebut berkonotasi netral.</a:t>
            </a:r>
            <a:endParaRPr lang="id-ID" altLang="en-US" b="1">
              <a:solidFill>
                <a:schemeClr val="accent1"/>
              </a:solidFill>
            </a:endParaRPr>
          </a:p>
          <a:p>
            <a:pPr algn="l"/>
            <a:r>
              <a:rPr lang="id-ID" altLang="en-US" b="1">
                <a:solidFill>
                  <a:schemeClr val="accent1"/>
                </a:solidFill>
              </a:rPr>
              <a:t>- Makna konotatif sebuah kata dapat berbeda dari satu kelompok masyarakat yang satu dengan kelompok masyarakat lain, sesuai dengan pandangan hidup dan norma yang ada pada masyarakat tersebut.</a:t>
            </a:r>
            <a:endParaRPr lang="id-ID" altLang="en-US" b="1">
              <a:solidFill>
                <a:schemeClr val="accent1"/>
              </a:solidFill>
            </a:endParaRPr>
          </a:p>
          <a:p>
            <a:pPr algn="l"/>
            <a:r>
              <a:rPr lang="id-ID" altLang="en-US" b="1">
                <a:solidFill>
                  <a:schemeClr val="accent1"/>
                </a:solidFill>
              </a:rPr>
              <a:t>- Makna konotasi juga dapat berubah dari waktu ke waktu.</a:t>
            </a:r>
            <a:endParaRPr lang="id-ID" altLang="en-US" b="1">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063455" y="588533"/>
            <a:ext cx="1108202" cy="1108202"/>
            <a:chOff x="1456267" y="1578187"/>
            <a:chExt cx="1341120" cy="1341120"/>
          </a:xfrm>
        </p:grpSpPr>
        <p:sp>
          <p:nvSpPr>
            <p:cNvPr id="10" name="泪滴形 9"/>
            <p:cNvSpPr/>
            <p:nvPr/>
          </p:nvSpPr>
          <p:spPr>
            <a:xfrm rot="8100000">
              <a:off x="1456267" y="1578187"/>
              <a:ext cx="1341120" cy="134112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757680" y="1879600"/>
              <a:ext cx="738294" cy="738294"/>
            </a:xfrm>
            <a:prstGeom prst="ellipse">
              <a:avLst/>
            </a:prstGeom>
            <a:ln w="38100">
              <a:solidFill>
                <a:srgbClr val="FCFB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 name="AutoShape 112"/>
          <p:cNvSpPr/>
          <p:nvPr/>
        </p:nvSpPr>
        <p:spPr bwMode="auto">
          <a:xfrm>
            <a:off x="7311129" y="1938605"/>
            <a:ext cx="360363" cy="358775"/>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nvGrpSpPr>
          <p:cNvPr id="28" name="组合 27"/>
          <p:cNvGrpSpPr/>
          <p:nvPr/>
        </p:nvGrpSpPr>
        <p:grpSpPr>
          <a:xfrm>
            <a:off x="1504530" y="974230"/>
            <a:ext cx="246811" cy="359779"/>
            <a:chOff x="2528974" y="2863357"/>
            <a:chExt cx="246811" cy="359779"/>
          </a:xfrm>
          <a:solidFill>
            <a:schemeClr val="bg1"/>
          </a:solidFill>
        </p:grpSpPr>
        <p:sp>
          <p:nvSpPr>
            <p:cNvPr id="29"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0"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31" name="Group 124"/>
          <p:cNvGrpSpPr/>
          <p:nvPr/>
        </p:nvGrpSpPr>
        <p:grpSpPr>
          <a:xfrm>
            <a:off x="5371220" y="1970863"/>
            <a:ext cx="359779" cy="302680"/>
            <a:chOff x="5368132" y="2625725"/>
            <a:chExt cx="465138" cy="391319"/>
          </a:xfrm>
          <a:solidFill>
            <a:schemeClr val="bg1"/>
          </a:solidFill>
        </p:grpSpPr>
        <p:sp>
          <p:nvSpPr>
            <p:cNvPr id="32"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3"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4"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grpSp>
        <p:nvGrpSpPr>
          <p:cNvPr id="35" name="组合 34"/>
          <p:cNvGrpSpPr/>
          <p:nvPr/>
        </p:nvGrpSpPr>
        <p:grpSpPr>
          <a:xfrm>
            <a:off x="1516520" y="1959800"/>
            <a:ext cx="359165" cy="359165"/>
            <a:chOff x="2473104" y="2145028"/>
            <a:chExt cx="359165" cy="359165"/>
          </a:xfrm>
          <a:solidFill>
            <a:schemeClr val="bg1"/>
          </a:solidFill>
        </p:grpSpPr>
        <p:sp>
          <p:nvSpPr>
            <p:cNvPr id="36"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sp>
          <p:nvSpPr>
            <p:cNvPr id="37"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sym typeface="Arial" panose="020B0604020202020204" pitchFamily="34" charset="0"/>
              </a:endParaRPr>
            </a:p>
          </p:txBody>
        </p:sp>
      </p:grpSp>
      <p:sp>
        <p:nvSpPr>
          <p:cNvPr id="46" name="TextBox 61"/>
          <p:cNvSpPr txBox="1"/>
          <p:nvPr/>
        </p:nvSpPr>
        <p:spPr>
          <a:xfrm>
            <a:off x="2146300" y="415290"/>
            <a:ext cx="5780405" cy="521970"/>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pPr algn="ctr"/>
            <a:r>
              <a:rPr lang="id-ID" altLang="zh-CN" sz="2800" dirty="0">
                <a:solidFill>
                  <a:schemeClr val="accent1"/>
                </a:solidFill>
                <a:latin typeface="Calibri Light" panose="020F0302020204030204" pitchFamily="34" charset="0"/>
                <a:ea typeface="+mj-ea"/>
                <a:cs typeface="Calibri Light" panose="020F0302020204030204" pitchFamily="34" charset="0"/>
              </a:rPr>
              <a:t>Ciri-Ciri dan Contoh Makna Denotatif </a:t>
            </a:r>
            <a:endParaRPr lang="id-ID" altLang="zh-CN" sz="2800" dirty="0">
              <a:solidFill>
                <a:schemeClr val="accent1"/>
              </a:solidFill>
              <a:latin typeface="Calibri Light" panose="020F0302020204030204" pitchFamily="34" charset="0"/>
              <a:ea typeface="+mj-ea"/>
              <a:cs typeface="Calibri Light" panose="020F0302020204030204" pitchFamily="34" charset="0"/>
            </a:endParaRPr>
          </a:p>
        </p:txBody>
      </p:sp>
      <p:cxnSp>
        <p:nvCxnSpPr>
          <p:cNvPr id="48" name="直接连接符 47"/>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 name="Kotak Teks 1"/>
          <p:cNvSpPr txBox="1"/>
          <p:nvPr/>
        </p:nvSpPr>
        <p:spPr>
          <a:xfrm>
            <a:off x="2251075" y="918210"/>
            <a:ext cx="6405880" cy="3415030"/>
          </a:xfrm>
          <a:prstGeom prst="rect">
            <a:avLst/>
          </a:prstGeom>
          <a:noFill/>
        </p:spPr>
        <p:txBody>
          <a:bodyPr wrap="square" rtlCol="0">
            <a:spAutoFit/>
          </a:bodyPr>
          <a:p>
            <a:r>
              <a:rPr lang="id-ID" altLang="en-US">
                <a:solidFill>
                  <a:schemeClr val="accent2"/>
                </a:solidFill>
                <a:latin typeface="Bahnschrift SemiCondensed" panose="020B0502040204020203" charset="0"/>
                <a:cs typeface="Bahnschrift SemiCondensed" panose="020B0502040204020203" charset="0"/>
              </a:rPr>
              <a:t>Ciri – Ciri Makna Denotatif :</a:t>
            </a:r>
            <a:endParaRPr lang="id-ID" altLang="en-US">
              <a:solidFill>
                <a:schemeClr val="accent2"/>
              </a:solidFill>
              <a:latin typeface="Bahnschrift SemiCondensed" panose="020B0502040204020203" charset="0"/>
              <a:cs typeface="Bahnschrift SemiCondensed" panose="020B0502040204020203" charset="0"/>
            </a:endParaRPr>
          </a:p>
          <a:p>
            <a:pPr marL="285750" indent="-285750">
              <a:buFont typeface="Arial" panose="020B0604020202020204" pitchFamily="34" charset="0"/>
              <a:buChar char="•"/>
            </a:pPr>
            <a:r>
              <a:rPr lang="id-ID" altLang="en-US">
                <a:solidFill>
                  <a:schemeClr val="accent2"/>
                </a:solidFill>
                <a:latin typeface="Bahnschrift SemiCondensed" panose="020B0502040204020203" charset="0"/>
                <a:cs typeface="Bahnschrift SemiCondensed" panose="020B0502040204020203" charset="0"/>
              </a:rPr>
              <a:t> Makna denotatif memiliki nama lain yaitu makna lugas, karena sifatnya yang lugas atau literal.</a:t>
            </a:r>
            <a:endParaRPr lang="id-ID" altLang="en-US">
              <a:solidFill>
                <a:schemeClr val="accent2"/>
              </a:solidFill>
              <a:latin typeface="Bahnschrift SemiCondensed" panose="020B0502040204020203" charset="0"/>
              <a:cs typeface="Bahnschrift SemiCondensed" panose="020B0502040204020203" charset="0"/>
            </a:endParaRPr>
          </a:p>
          <a:p>
            <a:endParaRPr lang="id-ID" altLang="en-US">
              <a:solidFill>
                <a:schemeClr val="accent2"/>
              </a:solidFill>
              <a:latin typeface="Bahnschrift SemiCondensed" panose="020B0502040204020203" charset="0"/>
              <a:cs typeface="Bahnschrift SemiCondensed" panose="020B0502040204020203" charset="0"/>
            </a:endParaRPr>
          </a:p>
          <a:p>
            <a:pPr marL="285750" indent="-285750">
              <a:buFont typeface="Arial" panose="020B0604020202020204" pitchFamily="34" charset="0"/>
              <a:buChar char="•"/>
            </a:pPr>
            <a:r>
              <a:rPr lang="id-ID" altLang="en-US">
                <a:solidFill>
                  <a:schemeClr val="accent2"/>
                </a:solidFill>
                <a:latin typeface="Bahnschrift SemiCondensed" panose="020B0502040204020203" charset="0"/>
                <a:cs typeface="Bahnschrift SemiCondensed" panose="020B0502040204020203" charset="0"/>
              </a:rPr>
              <a:t> Makna denotatif biasanya merupakan hasil observasi dari panca indra yaitu penglihatan, penciuman, pendengaran, perasaan, atau pengalaman fisik lainnya.</a:t>
            </a:r>
            <a:endParaRPr lang="id-ID" altLang="en-US">
              <a:solidFill>
                <a:schemeClr val="accent2"/>
              </a:solidFill>
              <a:latin typeface="Bahnschrift SemiCondensed" panose="020B0502040204020203" charset="0"/>
              <a:cs typeface="Bahnschrift SemiCondensed" panose="020B0502040204020203" charset="0"/>
            </a:endParaRPr>
          </a:p>
          <a:p>
            <a:pPr indent="0">
              <a:buFont typeface="Arial" panose="020B0604020202020204" pitchFamily="34" charset="0"/>
              <a:buNone/>
            </a:pPr>
            <a:endParaRPr lang="id-ID" altLang="en-US">
              <a:solidFill>
                <a:schemeClr val="accent2"/>
              </a:solidFill>
              <a:latin typeface="Bahnschrift SemiCondensed" panose="020B0502040204020203" charset="0"/>
              <a:cs typeface="Bahnschrift SemiCondensed" panose="020B0502040204020203" charset="0"/>
            </a:endParaRPr>
          </a:p>
          <a:p>
            <a:pPr indent="0">
              <a:buFont typeface="Arial" panose="020B0604020202020204" pitchFamily="34" charset="0"/>
              <a:buNone/>
            </a:pPr>
            <a:r>
              <a:rPr lang="id-ID" altLang="en-US">
                <a:solidFill>
                  <a:schemeClr val="accent2"/>
                </a:solidFill>
                <a:latin typeface="Bahnschrift SemiCondensed" panose="020B0502040204020203" charset="0"/>
                <a:cs typeface="Bahnschrift SemiCondensed" panose="020B0502040204020203" charset="0"/>
              </a:rPr>
              <a:t>Contoh kalimat dengan makna denotatif :</a:t>
            </a:r>
            <a:endParaRPr lang="id-ID" altLang="en-US">
              <a:solidFill>
                <a:schemeClr val="accent2"/>
              </a:solidFill>
              <a:latin typeface="Bahnschrift SemiCondensed" panose="020B0502040204020203" charset="0"/>
              <a:cs typeface="Bahnschrift SemiCondensed" panose="020B0502040204020203" charset="0"/>
            </a:endParaRPr>
          </a:p>
          <a:p>
            <a:pPr marL="285750" indent="-285750">
              <a:buFont typeface="Arial" panose="020B0604020202020204" pitchFamily="34" charset="0"/>
              <a:buChar char="•"/>
            </a:pPr>
            <a:r>
              <a:rPr lang="id-ID" altLang="en-US">
                <a:solidFill>
                  <a:schemeClr val="accent2"/>
                </a:solidFill>
                <a:latin typeface="Bahnschrift SemiCondensed" panose="020B0502040204020203" charset="0"/>
                <a:cs typeface="Bahnschrift SemiCondensed" panose="020B0502040204020203" charset="0"/>
              </a:rPr>
              <a:t> Ular dan kadal adalah jenis hewan reptil berdarah dingin.</a:t>
            </a:r>
            <a:endParaRPr lang="id-ID" altLang="en-US">
              <a:solidFill>
                <a:schemeClr val="accent2"/>
              </a:solidFill>
              <a:latin typeface="Bahnschrift SemiCondensed" panose="020B0502040204020203" charset="0"/>
              <a:cs typeface="Bahnschrift SemiCondensed" panose="020B0502040204020203" charset="0"/>
            </a:endParaRPr>
          </a:p>
          <a:p>
            <a:pPr marL="285750" indent="-285750">
              <a:buFont typeface="Arial" panose="020B0604020202020204" pitchFamily="34" charset="0"/>
              <a:buChar char="•"/>
            </a:pPr>
            <a:r>
              <a:rPr lang="id-ID" altLang="en-US">
                <a:solidFill>
                  <a:schemeClr val="accent2"/>
                </a:solidFill>
                <a:latin typeface="Bahnschrift SemiCondensed" panose="020B0502040204020203" charset="0"/>
                <a:cs typeface="Bahnschrift SemiCondensed" panose="020B0502040204020203" charset="0"/>
              </a:rPr>
              <a:t>Jerawat disebabkan oleh sebum.</a:t>
            </a:r>
            <a:endParaRPr lang="id-ID" altLang="en-US">
              <a:solidFill>
                <a:schemeClr val="accent2"/>
              </a:solidFill>
              <a:latin typeface="Bahnschrift SemiCondensed" panose="020B0502040204020203" charset="0"/>
              <a:cs typeface="Bahnschrift SemiCondensed" panose="020B0502040204020203" charset="0"/>
            </a:endParaRPr>
          </a:p>
          <a:p>
            <a:pPr indent="0">
              <a:buFont typeface="Arial" panose="020B0604020202020204" pitchFamily="34" charset="0"/>
              <a:buNone/>
            </a:pPr>
            <a:endParaRPr lang="id-ID" altLang="en-US">
              <a:solidFill>
                <a:schemeClr val="accent2"/>
              </a:solidFill>
              <a:latin typeface="Bahnschrift SemiCondensed" panose="020B0502040204020203" charset="0"/>
              <a:cs typeface="Bahnschrift SemiCondensed" panose="020B0502040204020203"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55575" y="300355"/>
            <a:ext cx="2480310" cy="230759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55054" y="-37036"/>
            <a:ext cx="5143500" cy="5143500"/>
          </a:xfrm>
          <a:prstGeom prst="rect">
            <a:avLst/>
          </a:prstGeom>
        </p:spPr>
      </p:pic>
      <p:sp>
        <p:nvSpPr>
          <p:cNvPr id="5" name="文本框 4"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152892" y="912917"/>
            <a:ext cx="3097240" cy="1198880"/>
          </a:xfrm>
          <a:prstGeom prst="rect">
            <a:avLst/>
          </a:prstGeom>
          <a:noFill/>
          <a:ln>
            <a:noFill/>
          </a:ln>
        </p:spPr>
        <p:txBody>
          <a:bodyPr wrap="square">
            <a:spAutoFit/>
          </a:bodyPr>
          <a:lstStyle>
            <a:lvl1pPr>
              <a:defRPr sz="1300">
                <a:solidFill>
                  <a:schemeClr val="tx1"/>
                </a:solidFill>
                <a:latin typeface="Arial" panose="020B0604020202020204" pitchFamily="34" charset="0"/>
                <a:ea typeface="Microsoft YaHei" panose="020B0503020204020204" pitchFamily="34" charset="-122"/>
              </a:defRPr>
            </a:lvl1pPr>
            <a:lvl2pPr marL="742950" indent="-285750">
              <a:defRPr sz="1300">
                <a:solidFill>
                  <a:schemeClr val="tx1"/>
                </a:solidFill>
                <a:latin typeface="Arial" panose="020B0604020202020204" pitchFamily="34" charset="0"/>
                <a:ea typeface="Microsoft YaHei" panose="020B0503020204020204" pitchFamily="34" charset="-122"/>
              </a:defRPr>
            </a:lvl2pPr>
            <a:lvl3pPr marL="1143000" indent="-228600">
              <a:defRPr sz="1300">
                <a:solidFill>
                  <a:schemeClr val="tx1"/>
                </a:solidFill>
                <a:latin typeface="Arial" panose="020B0604020202020204" pitchFamily="34" charset="0"/>
                <a:ea typeface="Microsoft YaHei" panose="020B0503020204020204" pitchFamily="34" charset="-122"/>
              </a:defRPr>
            </a:lvl3pPr>
            <a:lvl4pPr marL="1600200" indent="-228600">
              <a:defRPr sz="1300">
                <a:solidFill>
                  <a:schemeClr val="tx1"/>
                </a:solidFill>
                <a:latin typeface="Arial" panose="020B0604020202020204" pitchFamily="34" charset="0"/>
                <a:ea typeface="Microsoft YaHei" panose="020B0503020204020204" pitchFamily="34" charset="-122"/>
              </a:defRPr>
            </a:lvl4pPr>
            <a:lvl5pPr marL="2057400" indent="-228600">
              <a:defRPr sz="1300">
                <a:solidFill>
                  <a:schemeClr val="tx1"/>
                </a:solidFill>
                <a:latin typeface="Arial" panose="020B0604020202020204" pitchFamily="34" charset="0"/>
                <a:ea typeface="Microsoft YaHei"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9pPr>
          </a:lstStyle>
          <a:p>
            <a:pPr algn="ctr" defTabSz="514350" fontAlgn="base">
              <a:spcBef>
                <a:spcPct val="0"/>
              </a:spcBef>
              <a:spcAft>
                <a:spcPct val="0"/>
              </a:spcAft>
              <a:tabLst>
                <a:tab pos="2149475" algn="l"/>
              </a:tabLst>
            </a:pPr>
            <a:r>
              <a:rPr lang="id-ID" altLang="zh-CN" sz="2400" b="1">
                <a:solidFill>
                  <a:schemeClr val="bg1"/>
                </a:solidFill>
                <a:latin typeface="Bahnschrift SemiBold" panose="020B0502040204020203" charset="0"/>
                <a:ea typeface="+mj-ea"/>
                <a:cs typeface="Bahnschrift SemiBold" panose="020B0502040204020203" charset="0"/>
                <a:sym typeface="Calibri" panose="020F0502020204030204" pitchFamily="34" charset="0"/>
              </a:rPr>
              <a:t>Contoh Kalimat dengan Makna Konotatif</a:t>
            </a:r>
            <a:endParaRPr lang="id-ID" altLang="zh-CN" sz="2400" b="1">
              <a:solidFill>
                <a:schemeClr val="bg1"/>
              </a:solidFill>
              <a:latin typeface="Bahnschrift SemiBold" panose="020B0502040204020203" charset="0"/>
              <a:ea typeface="+mj-ea"/>
              <a:cs typeface="Bahnschrift SemiBold" panose="020B0502040204020203" charset="0"/>
              <a:sym typeface="Calibri" panose="020F0502020204030204" pitchFamily="34" charset="0"/>
            </a:endParaRPr>
          </a:p>
        </p:txBody>
      </p:sp>
      <p:sp>
        <p:nvSpPr>
          <p:cNvPr id="11" name="矩形 10"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nvSpPr>
        <p:spPr>
          <a:xfrm>
            <a:off x="2635885" y="300355"/>
            <a:ext cx="6042025" cy="3830955"/>
          </a:xfrm>
          <a:prstGeom prst="rect">
            <a:avLst/>
          </a:prstGeom>
        </p:spPr>
        <p:txBody>
          <a:bodyPr wrap="square">
            <a:spAutoFit/>
          </a:bodyPr>
          <a:lstStyle/>
          <a:p>
            <a:pPr algn="l">
              <a:lnSpc>
                <a:spcPct val="150000"/>
              </a:lnSpc>
              <a:buClr>
                <a:srgbClr val="E7E6E6">
                  <a:lumMod val="10000"/>
                </a:srgbClr>
              </a:buClr>
            </a:pPr>
            <a:endParaRPr lang="en-US" altLang="zh-CN" b="1">
              <a:solidFill>
                <a:schemeClr val="accent1"/>
              </a:solidFill>
              <a:cs typeface="+mn-ea"/>
              <a:sym typeface="+mn-lt"/>
            </a:endParaRPr>
          </a:p>
          <a:p>
            <a:pPr marL="285750" indent="-285750" algn="l">
              <a:lnSpc>
                <a:spcPct val="150000"/>
              </a:lnSpc>
              <a:buClr>
                <a:srgbClr val="7F8FC2"/>
              </a:buClr>
              <a:buFont typeface="Wingdings" panose="05000000000000000000" charset="0"/>
              <a:buChar char="v"/>
            </a:pPr>
            <a:r>
              <a:rPr lang="en-US" altLang="zh-CN" b="1">
                <a:solidFill>
                  <a:schemeClr val="accent1"/>
                </a:solidFill>
                <a:cs typeface="+mn-ea"/>
                <a:sym typeface="+mn-lt"/>
              </a:rPr>
              <a:t>Banyak pahlawan yang telah gugur dalam medan perang. 'Gugur' bermakna meninggal dunia</a:t>
            </a:r>
            <a:endParaRPr lang="en-US" altLang="zh-CN" b="1">
              <a:solidFill>
                <a:schemeClr val="accent1"/>
              </a:solidFill>
              <a:cs typeface="+mn-ea"/>
              <a:sym typeface="+mn-lt"/>
            </a:endParaRPr>
          </a:p>
          <a:p>
            <a:pPr marL="285750" indent="-285750" algn="l">
              <a:lnSpc>
                <a:spcPct val="150000"/>
              </a:lnSpc>
              <a:buClr>
                <a:srgbClr val="8593C2"/>
              </a:buClr>
              <a:buFont typeface="Wingdings" panose="05000000000000000000" charset="0"/>
              <a:buChar char="v"/>
            </a:pPr>
            <a:r>
              <a:rPr lang="en-US" altLang="zh-CN" b="1">
                <a:solidFill>
                  <a:schemeClr val="accent1"/>
                </a:solidFill>
                <a:cs typeface="+mn-ea"/>
                <a:sym typeface="+mn-lt"/>
              </a:rPr>
              <a:t> Karena besar kepala, Reno dijauhi teman-temannya. 'Besar kepala' bermakna sombong.</a:t>
            </a:r>
            <a:endParaRPr lang="en-US" altLang="zh-CN" b="1">
              <a:solidFill>
                <a:schemeClr val="accent1"/>
              </a:solidFill>
              <a:cs typeface="+mn-ea"/>
              <a:sym typeface="+mn-lt"/>
            </a:endParaRPr>
          </a:p>
          <a:p>
            <a:pPr marL="285750" indent="-285750" algn="l">
              <a:lnSpc>
                <a:spcPct val="150000"/>
              </a:lnSpc>
              <a:buClr>
                <a:srgbClr val="7F8FC2"/>
              </a:buClr>
              <a:buFont typeface="Wingdings" panose="05000000000000000000" charset="0"/>
              <a:buChar char="v"/>
            </a:pPr>
            <a:r>
              <a:rPr lang="en-US" altLang="zh-CN" b="1">
                <a:solidFill>
                  <a:schemeClr val="accent1"/>
                </a:solidFill>
                <a:cs typeface="+mn-ea"/>
                <a:sym typeface="+mn-lt"/>
              </a:rPr>
              <a:t>Para buruh merasa bahwa perusahaan tempat mereka bekerja hanya menjadikan mereka sebagai sapi perah belaka. 'Sapi perah' bermakna orang yang dimanfaatkan oleh orang lain demi sebuah keuntungan.</a:t>
            </a:r>
            <a:endParaRPr lang="en-US" altLang="zh-CN" b="1">
              <a:solidFill>
                <a:schemeClr val="accent1"/>
              </a:solidFill>
              <a:cs typeface="+mn-ea"/>
              <a:sym typeface="+mn-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61"/>
          <p:cNvSpPr txBox="1"/>
          <p:nvPr/>
        </p:nvSpPr>
        <p:spPr>
          <a:xfrm>
            <a:off x="1441450" y="443230"/>
            <a:ext cx="7014845" cy="521970"/>
          </a:xfrm>
          <a:prstGeom prst="rect">
            <a:avLst/>
          </a:prstGeom>
          <a:noFill/>
        </p:spPr>
        <p:txBody>
          <a:bodyPr wrap="square" rtlCol="0">
            <a:spAutoFit/>
          </a:bodyPr>
          <a:lstStyle>
            <a:defPPr>
              <a:defRPr lang="zh-CN"/>
            </a:defPPr>
            <a:lvl1pPr>
              <a:defRPr sz="3200" b="1">
                <a:solidFill>
                  <a:schemeClr val="tx2"/>
                </a:solidFill>
                <a:latin typeface="+mn-ea"/>
                <a:ea typeface="+mn-ea"/>
              </a:defRPr>
            </a:lvl1pPr>
          </a:lstStyle>
          <a:p>
            <a:pPr algn="ctr"/>
            <a:r>
              <a:rPr lang="zh-CN" altLang="en-US" sz="2800" b="0">
                <a:solidFill>
                  <a:schemeClr val="accent1"/>
                </a:solidFill>
                <a:latin typeface="Bahnschrift SemiCondensed" panose="020B0502040204020203" charset="0"/>
                <a:ea typeface="+mj-ea"/>
                <a:cs typeface="Bahnschrift SemiCondensed" panose="020B0502040204020203" charset="0"/>
              </a:rPr>
              <a:t>Perbedaan Makna Konotatif dan Denotatif</a:t>
            </a:r>
            <a:endParaRPr lang="zh-CN" altLang="en-US" sz="2800" b="0">
              <a:solidFill>
                <a:schemeClr val="accent1"/>
              </a:solidFill>
              <a:latin typeface="Bahnschrift SemiCondensed" panose="020B0502040204020203" charset="0"/>
              <a:ea typeface="+mj-ea"/>
              <a:cs typeface="Bahnschrift SemiCondensed" panose="020B0502040204020203" charset="0"/>
            </a:endParaRPr>
          </a:p>
        </p:txBody>
      </p:sp>
      <p:cxnSp>
        <p:nvCxnSpPr>
          <p:cNvPr id="42" name="直接连接符 41"/>
          <p:cNvCxnSpPr/>
          <p:nvPr/>
        </p:nvCxnSpPr>
        <p:spPr>
          <a:xfrm>
            <a:off x="4483521" y="918182"/>
            <a:ext cx="251669"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a:off x="633631" y="1354568"/>
            <a:ext cx="667520" cy="66752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dirty="0">
              <a:solidFill>
                <a:prstClr val="white"/>
              </a:solidFill>
              <a:latin typeface="Arial" panose="020B0604020202020204" pitchFamily="34" charset="0"/>
              <a:ea typeface="Arial" panose="020B0604020202020204" pitchFamily="34" charset="0"/>
            </a:endParaRPr>
          </a:p>
        </p:txBody>
      </p:sp>
      <p:sp>
        <p:nvSpPr>
          <p:cNvPr id="44" name="矩形 43"/>
          <p:cNvSpPr/>
          <p:nvPr/>
        </p:nvSpPr>
        <p:spPr>
          <a:xfrm>
            <a:off x="1301115" y="934720"/>
            <a:ext cx="4984750" cy="1291590"/>
          </a:xfrm>
          <a:prstGeom prst="rect">
            <a:avLst/>
          </a:prstGeom>
          <a:solidFill>
            <a:schemeClr val="accent1">
              <a:lumMod val="20000"/>
              <a:lumOff val="80000"/>
            </a:schemeClr>
          </a:solidFill>
        </p:spPr>
        <p:txBody>
          <a:bodyPr wrap="square">
            <a:spAutoFit/>
          </a:bodyPr>
          <a:lstStyle/>
          <a:p>
            <a:pPr>
              <a:lnSpc>
                <a:spcPct val="130000"/>
              </a:lnSpc>
              <a:spcBef>
                <a:spcPts val="600"/>
              </a:spcBef>
            </a:pPr>
            <a:r>
              <a:rPr lang="en-US" altLang="zh-CN" sz="1050">
                <a:solidFill>
                  <a:schemeClr val="tx1">
                    <a:lumMod val="50000"/>
                    <a:lumOff val="50000"/>
                  </a:schemeClr>
                </a:solidFill>
              </a:rPr>
              <a:t> </a:t>
            </a:r>
            <a:r>
              <a:rPr lang="en-US" altLang="zh-CN" sz="1500">
                <a:solidFill>
                  <a:schemeClr val="accent1"/>
                </a:solidFill>
              </a:rPr>
              <a:t>Makna konotatif tidak murni dan memiliki tautan pemikiran serta perasaan yang sifatnya pribadi. Hal ini berbanding terbalik dengan makna denotatif, yang objektif tanpa embel-embel perasaan tertentu dan murni. </a:t>
            </a:r>
            <a:endParaRPr lang="en-US" altLang="zh-CN" sz="1500">
              <a:solidFill>
                <a:schemeClr val="accent1"/>
              </a:solidFill>
            </a:endParaRPr>
          </a:p>
        </p:txBody>
      </p:sp>
      <p:sp>
        <p:nvSpPr>
          <p:cNvPr id="46" name="椭圆 45"/>
          <p:cNvSpPr/>
          <p:nvPr/>
        </p:nvSpPr>
        <p:spPr>
          <a:xfrm>
            <a:off x="598206" y="2546249"/>
            <a:ext cx="667520" cy="6675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dirty="0">
              <a:solidFill>
                <a:prstClr val="white"/>
              </a:solidFill>
              <a:latin typeface="Arial" panose="020B0604020202020204" pitchFamily="34" charset="0"/>
              <a:ea typeface="Arial" panose="020B0604020202020204" pitchFamily="34" charset="0"/>
            </a:endParaRPr>
          </a:p>
        </p:txBody>
      </p:sp>
      <p:sp>
        <p:nvSpPr>
          <p:cNvPr id="47" name="矩形 46"/>
          <p:cNvSpPr/>
          <p:nvPr/>
        </p:nvSpPr>
        <p:spPr>
          <a:xfrm>
            <a:off x="1301115" y="2226310"/>
            <a:ext cx="4557395" cy="1489075"/>
          </a:xfrm>
          <a:prstGeom prst="rect">
            <a:avLst/>
          </a:prstGeom>
          <a:solidFill>
            <a:schemeClr val="accent2">
              <a:lumMod val="20000"/>
              <a:lumOff val="80000"/>
            </a:schemeClr>
          </a:solidFill>
        </p:spPr>
        <p:txBody>
          <a:bodyPr wrap="square">
            <a:spAutoFit/>
          </a:bodyPr>
          <a:lstStyle/>
          <a:p>
            <a:pPr>
              <a:lnSpc>
                <a:spcPct val="130000"/>
              </a:lnSpc>
              <a:spcBef>
                <a:spcPts val="600"/>
              </a:spcBef>
            </a:pPr>
            <a:r>
              <a:rPr lang="en-US" altLang="zh-CN" sz="1400">
                <a:solidFill>
                  <a:schemeClr val="accent2"/>
                </a:solidFill>
              </a:rPr>
              <a:t>Berdasarkan pernyataan dari Kridalaksana dalam Suwandi (2008: 82) bahwa makna konotasi adalah aspek makna sebuah atau sekelompok kata yang didasarkan atas perasaan atau pikiran yang timbul atau ditimbulkan oleh pembicaraan (penulis) dan pendengar (pembaca).</a:t>
            </a:r>
            <a:endParaRPr lang="en-US" altLang="zh-CN" sz="1400">
              <a:solidFill>
                <a:schemeClr val="accent2"/>
              </a:solidFill>
            </a:endParaRPr>
          </a:p>
        </p:txBody>
      </p:sp>
      <p:sp>
        <p:nvSpPr>
          <p:cNvPr id="49" name="椭圆 48"/>
          <p:cNvSpPr/>
          <p:nvPr/>
        </p:nvSpPr>
        <p:spPr>
          <a:xfrm>
            <a:off x="598206" y="3739134"/>
            <a:ext cx="667520" cy="66752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2400" dirty="0">
              <a:solidFill>
                <a:prstClr val="white"/>
              </a:solidFill>
              <a:latin typeface="Arial" panose="020B0604020202020204" pitchFamily="34" charset="0"/>
              <a:ea typeface="Arial" panose="020B0604020202020204" pitchFamily="34" charset="0"/>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623172" y="1050933"/>
            <a:ext cx="3657607" cy="3657607"/>
          </a:xfrm>
          <a:prstGeom prst="rect">
            <a:avLst/>
          </a:prstGeom>
        </p:spPr>
      </p:pic>
      <p:sp>
        <p:nvSpPr>
          <p:cNvPr id="4" name="Kotak Teks 3"/>
          <p:cNvSpPr txBox="1"/>
          <p:nvPr/>
        </p:nvSpPr>
        <p:spPr>
          <a:xfrm>
            <a:off x="1301115" y="3714115"/>
            <a:ext cx="6307455" cy="1014730"/>
          </a:xfrm>
          <a:prstGeom prst="rect">
            <a:avLst/>
          </a:prstGeom>
          <a:solidFill>
            <a:schemeClr val="accent1">
              <a:lumMod val="20000"/>
              <a:lumOff val="80000"/>
            </a:schemeClr>
          </a:solidFill>
        </p:spPr>
        <p:txBody>
          <a:bodyPr wrap="square" rtlCol="0">
            <a:spAutoFit/>
          </a:bodyPr>
          <a:p>
            <a:pPr algn="l"/>
            <a:r>
              <a:rPr lang="id-ID" altLang="en-US">
                <a:solidFill>
                  <a:schemeClr val="accent1"/>
                </a:solidFill>
              </a:rPr>
              <a:t> S</a:t>
            </a:r>
            <a:r>
              <a:rPr lang="id-ID" altLang="en-US" sz="1400">
                <a:solidFill>
                  <a:schemeClr val="accent1"/>
                </a:solidFill>
              </a:rPr>
              <a:t>ementara penguatnya, yakni menurut pendapat dari Chaer (2009: 65) bahwa perbedaan makna denotatif dan konotatif didasarkan pada ada atau tidak adanya “nilai rasa” pada sebuah kata. Perbandingan sederhana yang bisa dijadikan kesimpulan, denotatif bersifat umum, sementara konotatif bersifat khusus.</a:t>
            </a:r>
            <a:endParaRPr lang="id-ID" altLang="en-US" sz="1400">
              <a:solidFill>
                <a:schemeClr val="accen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74295" y="283845"/>
            <a:ext cx="2338705" cy="2324735"/>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155054" y="-37036"/>
            <a:ext cx="5143500" cy="5143500"/>
          </a:xfrm>
          <a:prstGeom prst="rect">
            <a:avLst/>
          </a:prstGeom>
        </p:spPr>
      </p:pic>
      <p:sp>
        <p:nvSpPr>
          <p:cNvPr id="6" name="文本框 5" descr="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
          <p:cNvSpPr txBox="1">
            <a:spLocks noChangeArrowheads="1"/>
          </p:cNvSpPr>
          <p:nvPr/>
        </p:nvSpPr>
        <p:spPr bwMode="auto">
          <a:xfrm>
            <a:off x="81274" y="757449"/>
            <a:ext cx="2026929" cy="1198880"/>
          </a:xfrm>
          <a:prstGeom prst="rect">
            <a:avLst/>
          </a:prstGeom>
          <a:noFill/>
          <a:ln>
            <a:noFill/>
          </a:ln>
        </p:spPr>
        <p:txBody>
          <a:bodyPr wrap="square">
            <a:spAutoFit/>
          </a:bodyPr>
          <a:lstStyle>
            <a:lvl1pPr>
              <a:defRPr sz="1300">
                <a:solidFill>
                  <a:schemeClr val="tx1"/>
                </a:solidFill>
                <a:latin typeface="Arial" panose="020B0604020202020204" pitchFamily="34" charset="0"/>
                <a:ea typeface="Microsoft YaHei" panose="020B0503020204020204" pitchFamily="34" charset="-122"/>
              </a:defRPr>
            </a:lvl1pPr>
            <a:lvl2pPr marL="742950" indent="-285750">
              <a:defRPr sz="1300">
                <a:solidFill>
                  <a:schemeClr val="tx1"/>
                </a:solidFill>
                <a:latin typeface="Arial" panose="020B0604020202020204" pitchFamily="34" charset="0"/>
                <a:ea typeface="Microsoft YaHei" panose="020B0503020204020204" pitchFamily="34" charset="-122"/>
              </a:defRPr>
            </a:lvl2pPr>
            <a:lvl3pPr marL="1143000" indent="-228600">
              <a:defRPr sz="1300">
                <a:solidFill>
                  <a:schemeClr val="tx1"/>
                </a:solidFill>
                <a:latin typeface="Arial" panose="020B0604020202020204" pitchFamily="34" charset="0"/>
                <a:ea typeface="Microsoft YaHei" panose="020B0503020204020204" pitchFamily="34" charset="-122"/>
              </a:defRPr>
            </a:lvl3pPr>
            <a:lvl4pPr marL="1600200" indent="-228600">
              <a:defRPr sz="1300">
                <a:solidFill>
                  <a:schemeClr val="tx1"/>
                </a:solidFill>
                <a:latin typeface="Arial" panose="020B0604020202020204" pitchFamily="34" charset="0"/>
                <a:ea typeface="Microsoft YaHei" panose="020B0503020204020204" pitchFamily="34" charset="-122"/>
              </a:defRPr>
            </a:lvl4pPr>
            <a:lvl5pPr marL="2057400" indent="-228600">
              <a:defRPr sz="1300">
                <a:solidFill>
                  <a:schemeClr val="tx1"/>
                </a:solidFill>
                <a:latin typeface="Arial" panose="020B0604020202020204" pitchFamily="34" charset="0"/>
                <a:ea typeface="Microsoft YaHei" panose="020B0503020204020204" pitchFamily="34" charset="-122"/>
              </a:defRPr>
            </a:lvl5pPr>
            <a:lvl6pPr marL="25146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6pPr>
            <a:lvl7pPr marL="29718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7pPr>
            <a:lvl8pPr marL="34290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8pPr>
            <a:lvl9pPr marL="3886200" indent="-228600" defTabSz="685800" eaLnBrk="0" fontAlgn="base" hangingPunct="0">
              <a:spcBef>
                <a:spcPct val="0"/>
              </a:spcBef>
              <a:spcAft>
                <a:spcPct val="0"/>
              </a:spcAft>
              <a:defRPr sz="1300">
                <a:solidFill>
                  <a:schemeClr val="tx1"/>
                </a:solidFill>
                <a:latin typeface="Arial" panose="020B0604020202020204" pitchFamily="34" charset="0"/>
                <a:ea typeface="Microsoft YaHei" panose="020B0503020204020204" pitchFamily="34" charset="-122"/>
              </a:defRPr>
            </a:lvl9pPr>
          </a:lstStyle>
          <a:p>
            <a:pPr algn="ctr" defTabSz="514350" fontAlgn="base">
              <a:spcBef>
                <a:spcPct val="0"/>
              </a:spcBef>
              <a:spcAft>
                <a:spcPct val="0"/>
              </a:spcAft>
              <a:tabLst>
                <a:tab pos="2149475" algn="l"/>
              </a:tabLst>
            </a:pPr>
            <a:r>
              <a:rPr lang="id-ID" altLang="en-US" sz="2400" b="1">
                <a:solidFill>
                  <a:schemeClr val="bg1"/>
                </a:solidFill>
                <a:latin typeface="+mn-lt"/>
                <a:ea typeface="+mj-ea"/>
                <a:sym typeface="Calibri" panose="020F0502020204030204" pitchFamily="34" charset="0"/>
              </a:rPr>
              <a:t>C. Makna Kata Umum Dan Khusus</a:t>
            </a:r>
            <a:r>
              <a:rPr lang="id-ID" altLang="en-US" sz="2400">
                <a:solidFill>
                  <a:schemeClr val="bg1"/>
                </a:solidFill>
                <a:latin typeface="+mn-lt"/>
                <a:ea typeface="+mj-ea"/>
                <a:sym typeface="Calibri" panose="020F0502020204030204" pitchFamily="34" charset="0"/>
              </a:rPr>
              <a:t> </a:t>
            </a:r>
            <a:endParaRPr lang="id-ID" altLang="en-US" sz="2400">
              <a:solidFill>
                <a:schemeClr val="bg1"/>
              </a:solidFill>
              <a:latin typeface="+mn-lt"/>
              <a:ea typeface="+mj-ea"/>
              <a:sym typeface="Calibri" panose="020F0502020204030204" pitchFamily="34" charset="0"/>
            </a:endParaRPr>
          </a:p>
        </p:txBody>
      </p:sp>
      <p:sp>
        <p:nvSpPr>
          <p:cNvPr id="11" name="矩形 10" descr="e7d195523061f1c09e9d68d7cf438b91ef959ecb14fc25d26BBA7F7DBC18E55DFF4014AF651F0BF2569D4B6C1DA7F1A4683A481403BD872FC687266AD13265C1DE7C373772FD8728ABDD69ADD03BFF5BE2862BC891DBB79E179C12B3C470BB1CA1B871AA08B865E62D50CBB83D42F71A13ABD8319583655FE924CD5413A64672C40FE421936BCC75CD08696492E3F826"/>
          <p:cNvSpPr/>
          <p:nvPr/>
        </p:nvSpPr>
        <p:spPr>
          <a:xfrm>
            <a:off x="2390140" y="757555"/>
            <a:ext cx="6003925" cy="3646170"/>
          </a:xfrm>
          <a:prstGeom prst="rect">
            <a:avLst/>
          </a:prstGeom>
          <a:solidFill>
            <a:schemeClr val="accent2">
              <a:lumMod val="20000"/>
              <a:lumOff val="80000"/>
              <a:alpha val="90000"/>
            </a:schemeClr>
          </a:solidFill>
        </p:spPr>
        <p:txBody>
          <a:bodyPr wrap="square">
            <a:spAutoFit/>
          </a:bodyPr>
          <a:lstStyle/>
          <a:p>
            <a:pPr algn="l">
              <a:lnSpc>
                <a:spcPct val="150000"/>
              </a:lnSpc>
              <a:buClr>
                <a:srgbClr val="E7E6E6">
                  <a:lumMod val="10000"/>
                </a:srgbClr>
              </a:buClr>
            </a:pPr>
            <a:r>
              <a:rPr lang="en-US" altLang="zh-CN">
                <a:solidFill>
                  <a:schemeClr val="accent2"/>
                </a:solidFill>
                <a:cs typeface="+mn-ea"/>
                <a:sym typeface="+mn-lt"/>
              </a:rPr>
              <a:t>•</a:t>
            </a:r>
            <a:r>
              <a:rPr lang="en-US" altLang="zh-CN" sz="2400" b="1">
                <a:solidFill>
                  <a:schemeClr val="accent2"/>
                </a:solidFill>
                <a:latin typeface="Bahnschrift SemiCondensed" panose="020B0502040204020203" charset="0"/>
                <a:cs typeface="Bahnschrift SemiCondensed" panose="020B0502040204020203" charset="0"/>
                <a:sym typeface="+mn-lt"/>
              </a:rPr>
              <a:t>Kata Umum</a:t>
            </a:r>
            <a:endParaRPr lang="en-US" altLang="zh-CN" sz="2400" b="1">
              <a:solidFill>
                <a:schemeClr val="accent2"/>
              </a:solidFill>
              <a:latin typeface="Bahnschrift SemiCondensed" panose="020B0502040204020203" charset="0"/>
              <a:cs typeface="Bahnschrift SemiCondensed" panose="020B0502040204020203" charset="0"/>
              <a:sym typeface="+mn-lt"/>
            </a:endParaRPr>
          </a:p>
          <a:p>
            <a:pPr algn="l">
              <a:lnSpc>
                <a:spcPct val="150000"/>
              </a:lnSpc>
              <a:buClr>
                <a:srgbClr val="E7E6E6">
                  <a:lumMod val="10000"/>
                </a:srgbClr>
              </a:buClr>
            </a:pPr>
            <a:r>
              <a:rPr lang="en-US" altLang="zh-CN">
                <a:solidFill>
                  <a:schemeClr val="accent2"/>
                </a:solidFill>
                <a:cs typeface="+mn-ea"/>
                <a:sym typeface="+mn-lt"/>
              </a:rPr>
              <a:t>    </a:t>
            </a:r>
            <a:r>
              <a:rPr lang="en-US" altLang="zh-CN" sz="1600">
                <a:solidFill>
                  <a:schemeClr val="accent1"/>
                </a:solidFill>
                <a:cs typeface="+mn-ea"/>
                <a:sym typeface="+mn-lt"/>
              </a:rPr>
              <a:t>Kata umum ialah kata-kata yang memiliki makna dan cakupan pemakaian yang lebih luas. </a:t>
            </a:r>
            <a:endParaRPr lang="en-US" altLang="zh-CN" sz="1600">
              <a:solidFill>
                <a:schemeClr val="accent1"/>
              </a:solidFill>
              <a:cs typeface="+mn-ea"/>
              <a:sym typeface="+mn-lt"/>
            </a:endParaRPr>
          </a:p>
          <a:p>
            <a:pPr algn="l">
              <a:lnSpc>
                <a:spcPct val="150000"/>
              </a:lnSpc>
              <a:buClr>
                <a:srgbClr val="E7E6E6">
                  <a:lumMod val="10000"/>
                </a:srgbClr>
              </a:buClr>
            </a:pPr>
            <a:r>
              <a:rPr lang="id-ID" altLang="en-US" sz="1600">
                <a:solidFill>
                  <a:schemeClr val="accent1"/>
                </a:solidFill>
                <a:cs typeface="+mn-ea"/>
                <a:sym typeface="+mn-lt"/>
              </a:rPr>
              <a:t>     </a:t>
            </a:r>
            <a:r>
              <a:rPr lang="en-US" altLang="zh-CN" sz="1600">
                <a:solidFill>
                  <a:schemeClr val="accent1"/>
                </a:solidFill>
                <a:cs typeface="+mn-ea"/>
                <a:sym typeface="+mn-lt"/>
              </a:rPr>
              <a:t>Kata umum adalah kata yang digunakan dalam penyusunan kalimat memiliki makna lebih luas, lebar, dan cakupannya lebih luas. Artinya, kata umum dipakai untuk menjelaskan sesuatu yang tidak spesifik atau masih bisa diperluas lagi makna katanya. Sebab itulah, kata umum seringkali bisa menimbulkan suatu makna yang membingungkan pembaca.</a:t>
            </a:r>
            <a:endParaRPr lang="en-US" altLang="zh-CN" sz="1600">
              <a:solidFill>
                <a:schemeClr val="accent1"/>
              </a:solidFill>
              <a:cs typeface="+mn-ea"/>
              <a:sym typeface="+mn-lt"/>
            </a:endParaRPr>
          </a:p>
        </p:txBody>
      </p:sp>
    </p:spTree>
  </p:cSld>
  <p:clrMapOvr>
    <a:masterClrMapping/>
  </p:clrMapOvr>
</p:sld>
</file>

<file path=ppt/theme/theme1.xml><?xml version="1.0" encoding="utf-8"?>
<a:theme xmlns:a="http://schemas.openxmlformats.org/drawingml/2006/main" name="Office Theme">
  <a:themeElements>
    <a:clrScheme name="日系答辩1">
      <a:dk1>
        <a:sysClr val="windowText" lastClr="000000"/>
      </a:dk1>
      <a:lt1>
        <a:sysClr val="window" lastClr="FFFFFF"/>
      </a:lt1>
      <a:dk2>
        <a:srgbClr val="44546A"/>
      </a:dk2>
      <a:lt2>
        <a:srgbClr val="E7E6E6"/>
      </a:lt2>
      <a:accent1>
        <a:srgbClr val="7F8FC2"/>
      </a:accent1>
      <a:accent2>
        <a:srgbClr val="FE90AB"/>
      </a:accent2>
      <a:accent3>
        <a:srgbClr val="A5A5A5"/>
      </a:accent3>
      <a:accent4>
        <a:srgbClr val="FFC000"/>
      </a:accent4>
      <a:accent5>
        <a:srgbClr val="5B9BD5"/>
      </a:accent5>
      <a:accent6>
        <a:srgbClr val="70AD47"/>
      </a:accent6>
      <a:hlink>
        <a:srgbClr val="000000"/>
      </a:hlink>
      <a:folHlink>
        <a:srgbClr val="954F72"/>
      </a:folHlink>
    </a:clrScheme>
    <a:fontScheme name="方正苏新诗柳楷简体">
      <a:majorFont>
        <a:latin typeface="Arial"/>
        <a:ea typeface="Arial"/>
        <a:cs typeface=""/>
      </a:majorFont>
      <a:minorFont>
        <a:latin typeface="Calibri Light"/>
        <a:ea typeface="Arial"/>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Arial"/>
        <a:font script="Hebr" typeface="Arial"/>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6464</Words>
  <Application>WPS Presentation</Application>
  <PresentationFormat>全屏显示(16:9)</PresentationFormat>
  <Paragraphs>122</Paragraphs>
  <Slides>14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SimSun</vt:lpstr>
      <vt:lpstr>Wingdings</vt:lpstr>
      <vt:lpstr>Berlin Sans FB Demi</vt:lpstr>
      <vt:lpstr>Microsoft YaHei</vt:lpstr>
      <vt:lpstr>Century Gothic</vt:lpstr>
      <vt:lpstr>Calibri</vt:lpstr>
      <vt:lpstr>Calibri Light</vt:lpstr>
      <vt:lpstr>方正宋刻本秀楷简体</vt:lpstr>
      <vt:lpstr>Bahnschrift SemiCondensed</vt:lpstr>
      <vt:lpstr>Bahnschrift SemiBold</vt:lpstr>
      <vt:lpstr>Wingdings</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熊猫哒哒</dc:creator>
  <cp:lastModifiedBy>asus</cp:lastModifiedBy>
  <cp:revision>87</cp:revision>
  <dcterms:created xsi:type="dcterms:W3CDTF">2018-03-21T01:08:00Z</dcterms:created>
  <dcterms:modified xsi:type="dcterms:W3CDTF">2022-09-19T05:13:35Z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1057-11.2.0.11306</vt:lpwstr>
  </property>
  <property fmtid="{D5CDD505-2E9C-101B-9397-08002B2CF9AE}" pid="3" name="ICV">
    <vt:lpwstr>7721FE084EA04AE587E0F4C05248B23D</vt:lpwstr>
  </property>
</Properties>
</file>

<file path=docProps/thumbnail.jpeg>
</file>